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slides/slide53.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54.xml" ContentType="application/vnd.openxmlformats-officedocument.presentationml.slide+xml"/>
  <Override PartName="/ppt/presentation.xml" ContentType="application/vnd.openxmlformats-officedocument.presentationml.presentation.main+xml"/>
  <Override PartName="/ppt/slides/slide52.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39.xml" ContentType="application/vnd.openxmlformats-officedocument.presentationml.slide+xml"/>
  <Override PartName="/ppt/slides/slide2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38.xml" ContentType="application/vnd.openxmlformats-officedocument.presentationml.slide+xml"/>
  <Override PartName="/ppt/slideMasters/slideMaster23.xml" ContentType="application/vnd.openxmlformats-officedocument.presentationml.slideMaster+xml"/>
  <Override PartName="/ppt/slideMasters/slideMaster31.xml" ContentType="application/vnd.openxmlformats-officedocument.presentationml.slideMaster+xml"/>
  <Override PartName="/ppt/slideMasters/slideMaster29.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30.xml" ContentType="application/vnd.openxmlformats-officedocument.presentationml.slideMaster+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slideMasters/slideMaster22.xml" ContentType="application/vnd.openxmlformats-officedocument.presentationml.slideMaster+xml"/>
  <Override PartName="/ppt/slideMasters/slideMaster15.xml" ContentType="application/vnd.openxmlformats-officedocument.presentationml.slideMaster+xml"/>
  <Override PartName="/ppt/slideMasters/slideMaster2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notesSlides/notesSlide26.xml" ContentType="application/vnd.openxmlformats-officedocument.presentationml.notesSlide+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21.xml" ContentType="application/vnd.openxmlformats-officedocument.presentationml.slideMaster+xml"/>
  <Override PartName="/ppt/notesSlides/notesSlide25.xml" ContentType="application/vnd.openxmlformats-officedocument.presentationml.notesSlide+xml"/>
  <Override PartName="/ppt/slideMasters/slideMaster1.xml" ContentType="application/vnd.openxmlformats-officedocument.presentationml.slideMaster+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notesSlides/notesSlide12.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24.xml" ContentType="application/vnd.openxmlformats-officedocument.presentationml.notesSlide+xml"/>
  <Override PartName="/ppt/notesSlides/notesSlide16.xml" ContentType="application/vnd.openxmlformats-officedocument.presentationml.notesSlide+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23.xml" ContentType="application/vnd.openxmlformats-officedocument.presentationml.notesSlide+xml"/>
  <Override PartName="/ppt/notesSlides/notesSlide20.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1.xml" ContentType="application/vnd.openxmlformats-officedocument.presentationml.notesSlide+xml"/>
  <Override PartName="/ppt/theme/theme20.xml" ContentType="application/vnd.openxmlformats-officedocument.theme+xml"/>
  <Override PartName="/ppt/theme/theme16.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5.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7.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5.xml" ContentType="application/vnd.openxmlformats-officedocument.theme+xml"/>
  <Override PartName="/ppt/theme/theme28.xml" ContentType="application/vnd.openxmlformats-officedocument.theme+xml"/>
  <Override PartName="/ppt/theme/theme33.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76" r:id="rId2"/>
    <p:sldMasterId id="2147483678" r:id="rId3"/>
    <p:sldMasterId id="2147483680" r:id="rId4"/>
    <p:sldMasterId id="2147483682" r:id="rId5"/>
    <p:sldMasterId id="2147483684" r:id="rId6"/>
    <p:sldMasterId id="2147483686" r:id="rId7"/>
    <p:sldMasterId id="2147483688" r:id="rId8"/>
    <p:sldMasterId id="2147483690" r:id="rId9"/>
    <p:sldMasterId id="2147483692" r:id="rId10"/>
    <p:sldMasterId id="2147483694" r:id="rId11"/>
    <p:sldMasterId id="2147483696" r:id="rId12"/>
    <p:sldMasterId id="2147483698" r:id="rId13"/>
    <p:sldMasterId id="2147483700" r:id="rId14"/>
    <p:sldMasterId id="2147483702" r:id="rId15"/>
    <p:sldMasterId id="2147483704" r:id="rId16"/>
    <p:sldMasterId id="2147483706" r:id="rId17"/>
    <p:sldMasterId id="2147483708" r:id="rId18"/>
    <p:sldMasterId id="2147483710" r:id="rId19"/>
    <p:sldMasterId id="2147483712" r:id="rId20"/>
    <p:sldMasterId id="2147483714" r:id="rId21"/>
    <p:sldMasterId id="2147483716" r:id="rId22"/>
    <p:sldMasterId id="2147483718" r:id="rId23"/>
    <p:sldMasterId id="2147483720" r:id="rId24"/>
    <p:sldMasterId id="2147483722" r:id="rId25"/>
    <p:sldMasterId id="2147483724" r:id="rId26"/>
    <p:sldMasterId id="2147483726" r:id="rId27"/>
    <p:sldMasterId id="2147483728" r:id="rId28"/>
    <p:sldMasterId id="2147483730" r:id="rId29"/>
    <p:sldMasterId id="2147483732" r:id="rId30"/>
    <p:sldMasterId id="2147483734" r:id="rId31"/>
  </p:sldMasterIdLst>
  <p:notesMasterIdLst>
    <p:notesMasterId r:id="rId98"/>
  </p:notesMasterIdLst>
  <p:handoutMasterIdLst>
    <p:handoutMasterId r:id="rId99"/>
  </p:handoutMasterIdLst>
  <p:sldIdLst>
    <p:sldId id="258" r:id="rId32"/>
    <p:sldId id="259" r:id="rId33"/>
    <p:sldId id="260" r:id="rId34"/>
    <p:sldId id="261" r:id="rId35"/>
    <p:sldId id="262" r:id="rId36"/>
    <p:sldId id="263" r:id="rId37"/>
    <p:sldId id="264" r:id="rId38"/>
    <p:sldId id="265" r:id="rId39"/>
    <p:sldId id="266" r:id="rId40"/>
    <p:sldId id="267" r:id="rId41"/>
    <p:sldId id="268" r:id="rId42"/>
    <p:sldId id="269" r:id="rId43"/>
    <p:sldId id="270"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272" r:id="rId60"/>
    <p:sldId id="273" r:id="rId61"/>
    <p:sldId id="274" r:id="rId62"/>
    <p:sldId id="275" r:id="rId63"/>
    <p:sldId id="276" r:id="rId64"/>
    <p:sldId id="277" r:id="rId65"/>
    <p:sldId id="278" r:id="rId66"/>
    <p:sldId id="279" r:id="rId67"/>
    <p:sldId id="280" r:id="rId68"/>
    <p:sldId id="281" r:id="rId69"/>
    <p:sldId id="282" r:id="rId70"/>
    <p:sldId id="283" r:id="rId71"/>
    <p:sldId id="284" r:id="rId72"/>
    <p:sldId id="285" r:id="rId73"/>
    <p:sldId id="286" r:id="rId74"/>
    <p:sldId id="287" r:id="rId75"/>
    <p:sldId id="288" r:id="rId76"/>
    <p:sldId id="305" r:id="rId77"/>
    <p:sldId id="306" r:id="rId78"/>
    <p:sldId id="307" r:id="rId79"/>
    <p:sldId id="308" r:id="rId80"/>
    <p:sldId id="309" r:id="rId81"/>
    <p:sldId id="310" r:id="rId82"/>
    <p:sldId id="311" r:id="rId83"/>
    <p:sldId id="312" r:id="rId84"/>
    <p:sldId id="313" r:id="rId85"/>
    <p:sldId id="314" r:id="rId86"/>
    <p:sldId id="315" r:id="rId87"/>
    <p:sldId id="316" r:id="rId88"/>
    <p:sldId id="317" r:id="rId89"/>
    <p:sldId id="318" r:id="rId90"/>
    <p:sldId id="319" r:id="rId91"/>
    <p:sldId id="320" r:id="rId92"/>
    <p:sldId id="321" r:id="rId93"/>
    <p:sldId id="322" r:id="rId94"/>
    <p:sldId id="323" r:id="rId95"/>
    <p:sldId id="324" r:id="rId96"/>
    <p:sldId id="325" r:id="rId9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6" autoAdjust="0"/>
    <p:restoredTop sz="94660"/>
  </p:normalViewPr>
  <p:slideViewPr>
    <p:cSldViewPr snapToGrid="0">
      <p:cViewPr varScale="1">
        <p:scale>
          <a:sx n="118" d="100"/>
          <a:sy n="118" d="100"/>
        </p:scale>
        <p:origin x="59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80" Type="http://schemas.openxmlformats.org/officeDocument/2006/relationships/slide" Target="slides/slide49.xml"/><Relationship Id="rId85" Type="http://schemas.openxmlformats.org/officeDocument/2006/relationships/slide" Target="slides/slide5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6" Type="http://schemas.openxmlformats.org/officeDocument/2006/relationships/customXml" Target="../customXml/item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slide" Target="slides/slide6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customXml" Target="../customXml/item1.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presProps" Target="presProps.xml"/><Relationship Id="rId105" Type="http://schemas.openxmlformats.org/officeDocument/2006/relationships/customXml" Target="../customXml/item2.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DA4EA613-8824-4155-A215-F2BF375759E0}" type="datetimeFigureOut">
              <a:rPr lang="en-US" smtClean="0"/>
              <a:t>8/14/2017</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D83C3756-659B-4EDA-A036-DB0775E190E5}" type="slidenum">
              <a:rPr lang="en-US" smtClean="0"/>
              <a:t>‹#›</a:t>
            </a:fld>
            <a:endParaRPr lang="en-US"/>
          </a:p>
        </p:txBody>
      </p:sp>
    </p:spTree>
    <p:extLst>
      <p:ext uri="{BB962C8B-B14F-4D97-AF65-F5344CB8AC3E}">
        <p14:creationId xmlns:p14="http://schemas.microsoft.com/office/powerpoint/2010/main" val="2143385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AA2DE42-6D92-46AF-B17F-6577A3B002A7}" type="datetimeFigureOut">
              <a:rPr lang="en-US" smtClean="0"/>
              <a:t>8/14/2017</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56AA4F1-0C8D-45EF-91D5-F05438225DAB}" type="slidenum">
              <a:rPr lang="en-US" smtClean="0"/>
              <a:t>‹#›</a:t>
            </a:fld>
            <a:endParaRPr lang="en-US"/>
          </a:p>
        </p:txBody>
      </p:sp>
    </p:spTree>
    <p:extLst>
      <p:ext uri="{BB962C8B-B14F-4D97-AF65-F5344CB8AC3E}">
        <p14:creationId xmlns:p14="http://schemas.microsoft.com/office/powerpoint/2010/main" val="1721201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Orthographic</a:t>
            </a:r>
            <a:r>
              <a:rPr lang="en-US" baseline="0" dirty="0" smtClean="0"/>
              <a:t> projections, Spec Year 1918.  Plans dated 1921.  Superstructure is </a:t>
            </a:r>
            <a:r>
              <a:rPr lang="en-US" baseline="0" dirty="0" err="1" smtClean="0"/>
              <a:t>Std</a:t>
            </a:r>
            <a:r>
              <a:rPr lang="en-US" baseline="0" dirty="0" smtClean="0"/>
              <a:t> Dwg 1103 or </a:t>
            </a:r>
            <a:endParaRPr lang="en-US" dirty="0"/>
          </a:p>
        </p:txBody>
      </p:sp>
      <p:sp>
        <p:nvSpPr>
          <p:cNvPr id="4" name="Slide Number Placeholder 3"/>
          <p:cNvSpPr>
            <a:spLocks noGrp="1"/>
          </p:cNvSpPr>
          <p:nvPr>
            <p:ph type="sldNum" sz="quarter" idx="10"/>
          </p:nvPr>
        </p:nvSpPr>
        <p:spPr/>
        <p:txBody>
          <a:bodyPr/>
          <a:lstStyle/>
          <a:p>
            <a:fld id="{3B58ED9F-2BD1-4916-A67B-912936E5895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203126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57F385-B9E2-4A9F-BB4A-21977AE1E7F8}" type="slidenum">
              <a:rPr lang="en-US" altLang="en-US" smtClean="0"/>
              <a:pPr/>
              <a:t>26</a:t>
            </a:fld>
            <a:endParaRPr lang="en-US" altLang="en-US"/>
          </a:p>
        </p:txBody>
      </p:sp>
    </p:spTree>
    <p:extLst>
      <p:ext uri="{BB962C8B-B14F-4D97-AF65-F5344CB8AC3E}">
        <p14:creationId xmlns:p14="http://schemas.microsoft.com/office/powerpoint/2010/main" val="544191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Task 295:</a:t>
            </a:r>
            <a:r>
              <a:rPr lang="en-US" baseline="0" dirty="0" smtClean="0"/>
              <a:t> Find additional XML schemas to incorporate into </a:t>
            </a:r>
            <a:r>
              <a:rPr lang="en-US" baseline="0" dirty="0" err="1" smtClean="0"/>
              <a:t>TransXML</a:t>
            </a:r>
            <a:endParaRPr lang="en-US" baseline="0" dirty="0" smtClean="0"/>
          </a:p>
          <a:p>
            <a:r>
              <a:rPr lang="en-US" baseline="0" dirty="0" smtClean="0"/>
              <a:t>20-94: Develop and maintain </a:t>
            </a:r>
            <a:r>
              <a:rPr lang="en-US" baseline="0" dirty="0" err="1" smtClean="0"/>
              <a:t>TransXML</a:t>
            </a:r>
            <a:endParaRPr lang="en-US" baseline="0" dirty="0" smtClean="0"/>
          </a:p>
          <a:p>
            <a:r>
              <a:rPr lang="en-US" baseline="0" dirty="0" err="1" smtClean="0"/>
              <a:t>TransXML</a:t>
            </a:r>
            <a:r>
              <a:rPr lang="en-US" baseline="0" dirty="0" smtClean="0"/>
              <a:t>: </a:t>
            </a:r>
            <a:r>
              <a:rPr lang="en-US" baseline="0" dirty="0" err="1" smtClean="0"/>
              <a:t>Transporation</a:t>
            </a:r>
            <a:r>
              <a:rPr lang="en-US" baseline="0" dirty="0" smtClean="0"/>
              <a:t> Extensible Markup Language</a:t>
            </a:r>
            <a:endParaRPr lang="en-US" dirty="0"/>
          </a:p>
        </p:txBody>
      </p:sp>
      <p:sp>
        <p:nvSpPr>
          <p:cNvPr id="4" name="Slide Number Placeholder 3"/>
          <p:cNvSpPr>
            <a:spLocks noGrp="1"/>
          </p:cNvSpPr>
          <p:nvPr>
            <p:ph type="sldNum" sz="quarter" idx="10"/>
          </p:nvPr>
        </p:nvSpPr>
        <p:spPr/>
        <p:txBody>
          <a:bodyPr/>
          <a:lstStyle/>
          <a:p>
            <a:fld id="{C63721F0-7CA4-48A9-AFB9-9E5B0668F02C}" type="slidenum">
              <a:rPr lang="en-US" smtClean="0"/>
              <a:t>27</a:t>
            </a:fld>
            <a:endParaRPr lang="en-US"/>
          </a:p>
        </p:txBody>
      </p:sp>
    </p:spTree>
    <p:extLst>
      <p:ext uri="{BB962C8B-B14F-4D97-AF65-F5344CB8AC3E}">
        <p14:creationId xmlns:p14="http://schemas.microsoft.com/office/powerpoint/2010/main" val="169666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 10, 2017 National</a:t>
            </a:r>
            <a:r>
              <a:rPr lang="en-US" baseline="0" dirty="0" smtClean="0"/>
              <a:t> BIM Guide for Owners, 36 page overview of the process, standards &amp; execution</a:t>
            </a:r>
            <a:endParaRPr lang="en-US" dirty="0"/>
          </a:p>
        </p:txBody>
      </p:sp>
      <p:sp>
        <p:nvSpPr>
          <p:cNvPr id="4" name="Slide Number Placeholder 3"/>
          <p:cNvSpPr>
            <a:spLocks noGrp="1"/>
          </p:cNvSpPr>
          <p:nvPr>
            <p:ph type="sldNum" sz="quarter" idx="10"/>
          </p:nvPr>
        </p:nvSpPr>
        <p:spPr/>
        <p:txBody>
          <a:bodyPr/>
          <a:lstStyle/>
          <a:p>
            <a:fld id="{3B58ED9F-2BD1-4916-A67B-912936E5895D}"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536090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 10, 2017 National</a:t>
            </a:r>
            <a:r>
              <a:rPr lang="en-US" baseline="0" dirty="0" smtClean="0"/>
              <a:t> BIM Guide for Owners, 36 page overview of the process, standards &amp; execution</a:t>
            </a:r>
            <a:endParaRPr lang="en-US" dirty="0"/>
          </a:p>
        </p:txBody>
      </p:sp>
      <p:sp>
        <p:nvSpPr>
          <p:cNvPr id="4" name="Slide Number Placeholder 3"/>
          <p:cNvSpPr>
            <a:spLocks noGrp="1"/>
          </p:cNvSpPr>
          <p:nvPr>
            <p:ph type="sldNum" sz="quarter" idx="10"/>
          </p:nvPr>
        </p:nvSpPr>
        <p:spPr/>
        <p:txBody>
          <a:bodyPr/>
          <a:lstStyle/>
          <a:p>
            <a:fld id="{3B58ED9F-2BD1-4916-A67B-912936E5895D}"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614204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Shift</a:t>
            </a:r>
            <a:r>
              <a:rPr lang="en-US" baseline="0" dirty="0" smtClean="0"/>
              <a:t> from buildings to bridges</a:t>
            </a:r>
            <a:endParaRPr lang="en-US" dirty="0"/>
          </a:p>
        </p:txBody>
      </p:sp>
      <p:sp>
        <p:nvSpPr>
          <p:cNvPr id="4" name="Slide Number Placeholder 3"/>
          <p:cNvSpPr>
            <a:spLocks noGrp="1"/>
          </p:cNvSpPr>
          <p:nvPr>
            <p:ph type="sldNum" sz="quarter" idx="10"/>
          </p:nvPr>
        </p:nvSpPr>
        <p:spPr/>
        <p:txBody>
          <a:bodyPr/>
          <a:lstStyle/>
          <a:p>
            <a:fld id="{3B58ED9F-2BD1-4916-A67B-912936E5895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900758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V1 &amp; V2 by</a:t>
            </a:r>
            <a:r>
              <a:rPr lang="en-US" baseline="0" dirty="0" smtClean="0"/>
              <a:t> FHWA, V3 by FHWA and </a:t>
            </a:r>
            <a:r>
              <a:rPr lang="en-US" baseline="0" dirty="0" err="1" smtClean="0"/>
              <a:t>Univ</a:t>
            </a:r>
            <a:r>
              <a:rPr lang="en-US" baseline="0" dirty="0" smtClean="0"/>
              <a:t> of NY, </a:t>
            </a:r>
            <a:r>
              <a:rPr lang="en-US" baseline="0" dirty="0" err="1" smtClean="0"/>
              <a:t>Buaffalo</a:t>
            </a:r>
            <a:endParaRPr lang="en-US" dirty="0"/>
          </a:p>
        </p:txBody>
      </p:sp>
      <p:sp>
        <p:nvSpPr>
          <p:cNvPr id="4" name="Slide Number Placeholder 3"/>
          <p:cNvSpPr>
            <a:spLocks noGrp="1"/>
          </p:cNvSpPr>
          <p:nvPr>
            <p:ph type="sldNum" sz="quarter" idx="10"/>
          </p:nvPr>
        </p:nvSpPr>
        <p:spPr/>
        <p:txBody>
          <a:bodyPr/>
          <a:lstStyle/>
          <a:p>
            <a:fld id="{3B58ED9F-2BD1-4916-A67B-912936E5895D}"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889333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Executive summary of Background Statement</a:t>
            </a:r>
          </a:p>
        </p:txBody>
      </p:sp>
      <p:sp>
        <p:nvSpPr>
          <p:cNvPr id="4" name="Slide Number Placeholder 3"/>
          <p:cNvSpPr>
            <a:spLocks noGrp="1"/>
          </p:cNvSpPr>
          <p:nvPr>
            <p:ph type="sldNum" sz="quarter" idx="10"/>
          </p:nvPr>
        </p:nvSpPr>
        <p:spPr/>
        <p:txBody>
          <a:bodyPr/>
          <a:lstStyle/>
          <a:p>
            <a:fld id="{3B58ED9F-2BD1-4916-A67B-912936E5895D}"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784121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Executive summary of Background Statement</a:t>
            </a:r>
          </a:p>
        </p:txBody>
      </p:sp>
      <p:sp>
        <p:nvSpPr>
          <p:cNvPr id="4" name="Slide Number Placeholder 3"/>
          <p:cNvSpPr>
            <a:spLocks noGrp="1"/>
          </p:cNvSpPr>
          <p:nvPr>
            <p:ph type="sldNum" sz="quarter" idx="10"/>
          </p:nvPr>
        </p:nvSpPr>
        <p:spPr/>
        <p:txBody>
          <a:bodyPr/>
          <a:lstStyle/>
          <a:p>
            <a:fld id="{3B58ED9F-2BD1-4916-A67B-912936E5895D}"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751726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building smart</a:t>
            </a:r>
          </a:p>
        </p:txBody>
      </p:sp>
      <p:sp>
        <p:nvSpPr>
          <p:cNvPr id="4" name="Slide Number Placeholder 3"/>
          <p:cNvSpPr>
            <a:spLocks noGrp="1"/>
          </p:cNvSpPr>
          <p:nvPr>
            <p:ph type="sldNum" sz="quarter" idx="10"/>
          </p:nvPr>
        </p:nvSpPr>
        <p:spPr/>
        <p:txBody>
          <a:bodyPr/>
          <a:lstStyle/>
          <a:p>
            <a:fld id="{3B58ED9F-2BD1-4916-A67B-912936E5895D}"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187292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Executive summary of Background Statement</a:t>
            </a:r>
          </a:p>
        </p:txBody>
      </p:sp>
      <p:sp>
        <p:nvSpPr>
          <p:cNvPr id="4" name="Slide Number Placeholder 3"/>
          <p:cNvSpPr>
            <a:spLocks noGrp="1"/>
          </p:cNvSpPr>
          <p:nvPr>
            <p:ph type="sldNum" sz="quarter" idx="10"/>
          </p:nvPr>
        </p:nvSpPr>
        <p:spPr/>
        <p:txBody>
          <a:bodyPr/>
          <a:lstStyle/>
          <a:p>
            <a:fld id="{3B58ED9F-2BD1-4916-A67B-912936E5895D}"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4072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Designed in 3D or not, the Fabricator will Model in his 3D.  And probably submit 2d shop plans back for approval. </a:t>
            </a:r>
          </a:p>
        </p:txBody>
      </p:sp>
      <p:sp>
        <p:nvSpPr>
          <p:cNvPr id="4" name="Slide Number Placeholder 3"/>
          <p:cNvSpPr>
            <a:spLocks noGrp="1"/>
          </p:cNvSpPr>
          <p:nvPr>
            <p:ph type="sldNum" sz="quarter" idx="10"/>
          </p:nvPr>
        </p:nvSpPr>
        <p:spPr/>
        <p:txBody>
          <a:bodyPr/>
          <a:lstStyle/>
          <a:p>
            <a:fld id="{3B58ED9F-2BD1-4916-A67B-912936E5895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504579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Executive summary of Background Statement</a:t>
            </a:r>
          </a:p>
        </p:txBody>
      </p:sp>
      <p:sp>
        <p:nvSpPr>
          <p:cNvPr id="4" name="Slide Number Placeholder 3"/>
          <p:cNvSpPr>
            <a:spLocks noGrp="1"/>
          </p:cNvSpPr>
          <p:nvPr>
            <p:ph type="sldNum" sz="quarter" idx="10"/>
          </p:nvPr>
        </p:nvSpPr>
        <p:spPr/>
        <p:txBody>
          <a:bodyPr/>
          <a:lstStyle/>
          <a:p>
            <a:fld id="{3B58ED9F-2BD1-4916-A67B-912936E5895D}"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059538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Slide</a:t>
            </a:r>
            <a:endParaRPr lang="en-US" dirty="0"/>
          </a:p>
        </p:txBody>
      </p:sp>
      <p:sp>
        <p:nvSpPr>
          <p:cNvPr id="4" name="Slide Number Placeholder 3"/>
          <p:cNvSpPr>
            <a:spLocks noGrp="1"/>
          </p:cNvSpPr>
          <p:nvPr>
            <p:ph type="sldNum" sz="quarter" idx="10"/>
          </p:nvPr>
        </p:nvSpPr>
        <p:spPr/>
        <p:txBody>
          <a:bodyPr/>
          <a:lstStyle/>
          <a:p>
            <a:fld id="{3B58ED9F-2BD1-4916-A67B-912936E5895D}"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560839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16B1A-E5E5-4742-A53E-B0AFDFB11427}" type="slidenum">
              <a:rPr lang="en-US" smtClean="0"/>
              <a:pPr/>
              <a:t>57</a:t>
            </a:fld>
            <a:endParaRPr lang="en-US" dirty="0"/>
          </a:p>
        </p:txBody>
      </p:sp>
    </p:spTree>
    <p:extLst>
      <p:ext uri="{BB962C8B-B14F-4D97-AF65-F5344CB8AC3E}">
        <p14:creationId xmlns:p14="http://schemas.microsoft.com/office/powerpoint/2010/main" val="958299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16B1A-E5E5-4742-A53E-B0AFDFB11427}" type="slidenum">
              <a:rPr lang="en-US" smtClean="0"/>
              <a:pPr/>
              <a:t>58</a:t>
            </a:fld>
            <a:endParaRPr lang="en-US" dirty="0"/>
          </a:p>
        </p:txBody>
      </p:sp>
    </p:spTree>
    <p:extLst>
      <p:ext uri="{BB962C8B-B14F-4D97-AF65-F5344CB8AC3E}">
        <p14:creationId xmlns:p14="http://schemas.microsoft.com/office/powerpoint/2010/main" val="949288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normAutofit/>
          </a:bodyPr>
          <a:lstStyle/>
          <a:p>
            <a:endParaRPr lang="en-US" sz="1300" dirty="0"/>
          </a:p>
        </p:txBody>
      </p:sp>
      <p:sp>
        <p:nvSpPr>
          <p:cNvPr id="4" name="Slide Number Placeholder 3"/>
          <p:cNvSpPr>
            <a:spLocks noGrp="1"/>
          </p:cNvSpPr>
          <p:nvPr>
            <p:ph type="sldNum" sz="quarter" idx="10"/>
          </p:nvPr>
        </p:nvSpPr>
        <p:spPr/>
        <p:txBody>
          <a:bodyPr/>
          <a:lstStyle/>
          <a:p>
            <a:fld id="{A5116B1A-E5E5-4742-A53E-B0AFDFB11427}" type="slidenum">
              <a:rPr lang="en-US" smtClean="0"/>
              <a:pPr/>
              <a:t>59</a:t>
            </a:fld>
            <a:endParaRPr lang="en-US" dirty="0"/>
          </a:p>
        </p:txBody>
      </p:sp>
    </p:spTree>
    <p:extLst>
      <p:ext uri="{BB962C8B-B14F-4D97-AF65-F5344CB8AC3E}">
        <p14:creationId xmlns:p14="http://schemas.microsoft.com/office/powerpoint/2010/main" val="3270136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normAutofit/>
          </a:bodyPr>
          <a:lstStyle/>
          <a:p>
            <a:endParaRPr lang="en-US" sz="1300" dirty="0"/>
          </a:p>
        </p:txBody>
      </p:sp>
      <p:sp>
        <p:nvSpPr>
          <p:cNvPr id="4" name="Slide Number Placeholder 3"/>
          <p:cNvSpPr>
            <a:spLocks noGrp="1"/>
          </p:cNvSpPr>
          <p:nvPr>
            <p:ph type="sldNum" sz="quarter" idx="10"/>
          </p:nvPr>
        </p:nvSpPr>
        <p:spPr/>
        <p:txBody>
          <a:bodyPr/>
          <a:lstStyle/>
          <a:p>
            <a:fld id="{A5116B1A-E5E5-4742-A53E-B0AFDFB11427}" type="slidenum">
              <a:rPr lang="en-US" smtClean="0"/>
              <a:pPr/>
              <a:t>60</a:t>
            </a:fld>
            <a:endParaRPr lang="en-US" dirty="0"/>
          </a:p>
        </p:txBody>
      </p:sp>
    </p:spTree>
    <p:extLst>
      <p:ext uri="{BB962C8B-B14F-4D97-AF65-F5344CB8AC3E}">
        <p14:creationId xmlns:p14="http://schemas.microsoft.com/office/powerpoint/2010/main" val="2061439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normAutofit/>
          </a:bodyPr>
          <a:lstStyle/>
          <a:p>
            <a:endParaRPr lang="en-US" sz="1300" dirty="0"/>
          </a:p>
        </p:txBody>
      </p:sp>
      <p:sp>
        <p:nvSpPr>
          <p:cNvPr id="4" name="Slide Number Placeholder 3"/>
          <p:cNvSpPr>
            <a:spLocks noGrp="1"/>
          </p:cNvSpPr>
          <p:nvPr>
            <p:ph type="sldNum" sz="quarter" idx="10"/>
          </p:nvPr>
        </p:nvSpPr>
        <p:spPr/>
        <p:txBody>
          <a:bodyPr/>
          <a:lstStyle/>
          <a:p>
            <a:fld id="{A5116B1A-E5E5-4742-A53E-B0AFDFB11427}" type="slidenum">
              <a:rPr lang="en-US" smtClean="0"/>
              <a:pPr/>
              <a:t>61</a:t>
            </a:fld>
            <a:endParaRPr lang="en-US" dirty="0"/>
          </a:p>
        </p:txBody>
      </p:sp>
    </p:spTree>
    <p:extLst>
      <p:ext uri="{BB962C8B-B14F-4D97-AF65-F5344CB8AC3E}">
        <p14:creationId xmlns:p14="http://schemas.microsoft.com/office/powerpoint/2010/main" val="613714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16B1A-E5E5-4742-A53E-B0AFDFB11427}" type="slidenum">
              <a:rPr lang="en-US" smtClean="0"/>
              <a:pPr/>
              <a:t>62</a:t>
            </a:fld>
            <a:endParaRPr lang="en-US" dirty="0"/>
          </a:p>
        </p:txBody>
      </p:sp>
    </p:spTree>
    <p:extLst>
      <p:ext uri="{BB962C8B-B14F-4D97-AF65-F5344CB8AC3E}">
        <p14:creationId xmlns:p14="http://schemas.microsoft.com/office/powerpoint/2010/main" val="2672741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fld id="{A5116B1A-E5E5-4742-A53E-B0AFDFB11427}" type="slidenum">
              <a:rPr lang="en-US" smtClean="0"/>
              <a:pPr/>
              <a:t>63</a:t>
            </a:fld>
            <a:endParaRPr lang="en-US" dirty="0"/>
          </a:p>
        </p:txBody>
      </p:sp>
    </p:spTree>
    <p:extLst>
      <p:ext uri="{BB962C8B-B14F-4D97-AF65-F5344CB8AC3E}">
        <p14:creationId xmlns:p14="http://schemas.microsoft.com/office/powerpoint/2010/main" val="1235310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16B1A-E5E5-4742-A53E-B0AFDFB11427}" type="slidenum">
              <a:rPr lang="en-US" smtClean="0"/>
              <a:pPr/>
              <a:t>64</a:t>
            </a:fld>
            <a:endParaRPr lang="en-US" dirty="0"/>
          </a:p>
        </p:txBody>
      </p:sp>
    </p:spTree>
    <p:extLst>
      <p:ext uri="{BB962C8B-B14F-4D97-AF65-F5344CB8AC3E}">
        <p14:creationId xmlns:p14="http://schemas.microsoft.com/office/powerpoint/2010/main" val="4115940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37 responses, 5 answered something other than “no”.  </a:t>
            </a:r>
          </a:p>
        </p:txBody>
      </p:sp>
      <p:sp>
        <p:nvSpPr>
          <p:cNvPr id="4" name="Slide Number Placeholder 3"/>
          <p:cNvSpPr>
            <a:spLocks noGrp="1"/>
          </p:cNvSpPr>
          <p:nvPr>
            <p:ph type="sldNum" sz="quarter" idx="10"/>
          </p:nvPr>
        </p:nvSpPr>
        <p:spPr/>
        <p:txBody>
          <a:bodyPr/>
          <a:lstStyle/>
          <a:p>
            <a:fld id="{3B58ED9F-2BD1-4916-A67B-912936E5895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75192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AASHTO Committee Restructure</a:t>
            </a:r>
          </a:p>
        </p:txBody>
      </p:sp>
      <p:sp>
        <p:nvSpPr>
          <p:cNvPr id="4" name="Slide Number Placeholder 3"/>
          <p:cNvSpPr>
            <a:spLocks noGrp="1"/>
          </p:cNvSpPr>
          <p:nvPr>
            <p:ph type="sldNum" sz="quarter" idx="10"/>
          </p:nvPr>
        </p:nvSpPr>
        <p:spPr/>
        <p:txBody>
          <a:bodyPr/>
          <a:lstStyle/>
          <a:p>
            <a:fld id="{3B58ED9F-2BD1-4916-A67B-912936E5895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87252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 governing documents were last amended Sept 28, 2015</a:t>
            </a:r>
          </a:p>
        </p:txBody>
      </p:sp>
      <p:sp>
        <p:nvSpPr>
          <p:cNvPr id="4" name="Slide Number Placeholder 3"/>
          <p:cNvSpPr>
            <a:spLocks noGrp="1"/>
          </p:cNvSpPr>
          <p:nvPr>
            <p:ph type="sldNum" sz="quarter" idx="10"/>
          </p:nvPr>
        </p:nvSpPr>
        <p:spPr/>
        <p:txBody>
          <a:bodyPr/>
          <a:lstStyle/>
          <a:p>
            <a:fld id="{3B58ED9F-2BD1-4916-A67B-912936E5895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751926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Address</a:t>
            </a:r>
            <a:r>
              <a:rPr lang="en-US" baseline="0" dirty="0" smtClean="0"/>
              <a:t> BIM</a:t>
            </a:r>
            <a:endParaRPr lang="en-US" dirty="0"/>
          </a:p>
        </p:txBody>
      </p:sp>
      <p:sp>
        <p:nvSpPr>
          <p:cNvPr id="4" name="Slide Number Placeholder 3"/>
          <p:cNvSpPr>
            <a:spLocks noGrp="1"/>
          </p:cNvSpPr>
          <p:nvPr>
            <p:ph type="sldNum" sz="quarter" idx="10"/>
          </p:nvPr>
        </p:nvSpPr>
        <p:spPr/>
        <p:txBody>
          <a:bodyPr/>
          <a:lstStyle/>
          <a:p>
            <a:fld id="{8445291B-FF80-EA44-8B3C-4BCC1E93A847}" type="slidenum">
              <a:rPr lang="en-US" smtClean="0"/>
              <a:pPr/>
              <a:t>15</a:t>
            </a:fld>
            <a:endParaRPr lang="en-US"/>
          </a:p>
        </p:txBody>
      </p:sp>
    </p:spTree>
    <p:extLst>
      <p:ext uri="{BB962C8B-B14F-4D97-AF65-F5344CB8AC3E}">
        <p14:creationId xmlns:p14="http://schemas.microsoft.com/office/powerpoint/2010/main" val="3996443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721F0-7CA4-48A9-AFB9-9E5B0668F02C}" type="slidenum">
              <a:rPr lang="en-US" smtClean="0"/>
              <a:t>23</a:t>
            </a:fld>
            <a:endParaRPr lang="en-US"/>
          </a:p>
        </p:txBody>
      </p:sp>
    </p:spTree>
    <p:extLst>
      <p:ext uri="{BB962C8B-B14F-4D97-AF65-F5344CB8AC3E}">
        <p14:creationId xmlns:p14="http://schemas.microsoft.com/office/powerpoint/2010/main" val="1034232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57F385-B9E2-4A9F-BB4A-21977AE1E7F8}" type="slidenum">
              <a:rPr lang="en-US" altLang="en-US" smtClean="0"/>
              <a:pPr/>
              <a:t>24</a:t>
            </a:fld>
            <a:endParaRPr lang="en-US" altLang="en-US"/>
          </a:p>
        </p:txBody>
      </p:sp>
    </p:spTree>
    <p:extLst>
      <p:ext uri="{BB962C8B-B14F-4D97-AF65-F5344CB8AC3E}">
        <p14:creationId xmlns:p14="http://schemas.microsoft.com/office/powerpoint/2010/main" val="1027268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57F385-B9E2-4A9F-BB4A-21977AE1E7F8}" type="slidenum">
              <a:rPr lang="en-US" altLang="en-US" smtClean="0"/>
              <a:pPr/>
              <a:t>25</a:t>
            </a:fld>
            <a:endParaRPr lang="en-US" altLang="en-US"/>
          </a:p>
        </p:txBody>
      </p:sp>
    </p:spTree>
    <p:extLst>
      <p:ext uri="{BB962C8B-B14F-4D97-AF65-F5344CB8AC3E}">
        <p14:creationId xmlns:p14="http://schemas.microsoft.com/office/powerpoint/2010/main" val="4019798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16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914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177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15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62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p:cNvSpPr>
            <a:spLocks noGrp="1"/>
          </p:cNvSpPr>
          <p:nvPr>
            <p:ph type="ctrTitle"/>
          </p:nvPr>
        </p:nvSpPr>
        <p:spPr>
          <a:xfrm>
            <a:off x="1079733" y="4621993"/>
            <a:ext cx="7772400" cy="1470025"/>
          </a:xfrm>
        </p:spPr>
        <p:txBody>
          <a:bodyPr anchor="b" anchorCtr="0">
            <a:normAutofit/>
          </a:bodyPr>
          <a:lstStyle>
            <a:lvl1pPr algn="r">
              <a:defRPr sz="3600" b="1" i="0">
                <a:solidFill>
                  <a:srgbClr val="021452"/>
                </a:solidFill>
                <a:latin typeface="+mj-lt"/>
                <a:cs typeface="ApexNew-Medium"/>
              </a:defRPr>
            </a:lvl1pPr>
          </a:lstStyle>
          <a:p>
            <a:r>
              <a:rPr lang="en-US" dirty="0" smtClean="0"/>
              <a:t>Click to edit Master title style</a:t>
            </a:r>
            <a:endParaRPr lang="en-US" dirty="0"/>
          </a:p>
        </p:txBody>
      </p:sp>
      <p:sp>
        <p:nvSpPr>
          <p:cNvPr id="5" name="Subtitle 2"/>
          <p:cNvSpPr>
            <a:spLocks noGrp="1"/>
          </p:cNvSpPr>
          <p:nvPr>
            <p:ph type="subTitle" idx="1"/>
          </p:nvPr>
        </p:nvSpPr>
        <p:spPr>
          <a:xfrm>
            <a:off x="1765533" y="6215134"/>
            <a:ext cx="7086600" cy="637901"/>
          </a:xfrm>
        </p:spPr>
        <p:txBody>
          <a:bodyPr>
            <a:normAutofit/>
          </a:bodyPr>
          <a:lstStyle>
            <a:lvl1pPr marL="0" indent="0" algn="r">
              <a:buNone/>
              <a:defRPr sz="2400" b="0" i="0">
                <a:solidFill>
                  <a:srgbClr val="021452"/>
                </a:solidFill>
                <a:latin typeface="+mn-lt"/>
                <a:cs typeface="ApexNew-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Picture Placeholder 5"/>
          <p:cNvSpPr>
            <a:spLocks noGrp="1"/>
          </p:cNvSpPr>
          <p:nvPr>
            <p:ph type="pic" sz="quarter" idx="10" hasCustomPrompt="1"/>
          </p:nvPr>
        </p:nvSpPr>
        <p:spPr>
          <a:xfrm>
            <a:off x="1828800" y="0"/>
            <a:ext cx="7315200" cy="5132832"/>
          </a:xfrm>
        </p:spPr>
        <p:txBody>
          <a:bodyPr/>
          <a:lstStyle>
            <a:lvl1pPr>
              <a:defRPr>
                <a:solidFill>
                  <a:srgbClr val="021452"/>
                </a:solidFill>
                <a:latin typeface="+mn-lt"/>
              </a:defRPr>
            </a:lvl1pPr>
          </a:lstStyle>
          <a:p>
            <a:r>
              <a:rPr lang="en-US" dirty="0" smtClean="0"/>
              <a:t>Add picture</a:t>
            </a:r>
            <a:endParaRPr lang="en-US" dirty="0"/>
          </a:p>
        </p:txBody>
      </p:sp>
    </p:spTree>
    <p:extLst>
      <p:ext uri="{BB962C8B-B14F-4D97-AF65-F5344CB8AC3E}">
        <p14:creationId xmlns:p14="http://schemas.microsoft.com/office/powerpoint/2010/main" val="24014475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2"/>
          </p:nvPr>
        </p:nvSpPr>
        <p:spPr>
          <a:xfrm>
            <a:off x="6775455" y="6471304"/>
            <a:ext cx="2133600" cy="365125"/>
          </a:xfrm>
          <a:prstGeom prst="rect">
            <a:avLst/>
          </a:prstGeom>
        </p:spPr>
        <p:txBody>
          <a:bodyPr vert="horz" lIns="91440" tIns="45720" rIns="91440" bIns="45720" rtlCol="0" anchor="ctr"/>
          <a:lstStyle>
            <a:lvl1pPr algn="r">
              <a:defRPr sz="1050" b="0" i="0">
                <a:solidFill>
                  <a:srgbClr val="FFFFFF"/>
                </a:solidFill>
                <a:latin typeface="+mn-lt"/>
                <a:cs typeface="ApexNew-Book"/>
              </a:defRPr>
            </a:lvl1pPr>
          </a:lstStyle>
          <a:p>
            <a:fld id="{53F9C77C-26B5-864F-B744-7E71B87A25C2}" type="datetimeFigureOut">
              <a:rPr lang="en-US" smtClean="0"/>
              <a:pPr/>
              <a:t>8/14/2017</a:t>
            </a:fld>
            <a:endParaRPr lang="en-US" dirty="0"/>
          </a:p>
        </p:txBody>
      </p:sp>
      <p:sp>
        <p:nvSpPr>
          <p:cNvPr id="7" name="Slide Number Placeholder 6"/>
          <p:cNvSpPr>
            <a:spLocks noGrp="1"/>
          </p:cNvSpPr>
          <p:nvPr>
            <p:ph type="sldNum" sz="quarter" idx="4"/>
          </p:nvPr>
        </p:nvSpPr>
        <p:spPr>
          <a:xfrm>
            <a:off x="3755886" y="6467499"/>
            <a:ext cx="1621247" cy="365125"/>
          </a:xfrm>
          <a:prstGeom prst="rect">
            <a:avLst/>
          </a:prstGeom>
        </p:spPr>
        <p:txBody>
          <a:bodyPr vert="horz" lIns="91440" tIns="45720" rIns="91440" bIns="45720" rtlCol="0" anchor="ctr"/>
          <a:lstStyle>
            <a:lvl1pPr algn="ctr">
              <a:defRPr sz="1050" b="0" i="0">
                <a:solidFill>
                  <a:srgbClr val="FFFFFF"/>
                </a:solidFill>
                <a:latin typeface="+mn-lt"/>
                <a:cs typeface="ApexNew-Book"/>
              </a:defRPr>
            </a:lvl1pPr>
          </a:lstStyle>
          <a:p>
            <a:fld id="{C038B46D-69F0-6C4D-B6B2-D7AB4C0C657D}" type="slidenum">
              <a:rPr lang="en-US" smtClean="0"/>
              <a:pPr/>
              <a:t>‹#›</a:t>
            </a:fld>
            <a:endParaRPr lang="en-US" dirty="0"/>
          </a:p>
        </p:txBody>
      </p:sp>
      <p:pic>
        <p:nvPicPr>
          <p:cNvPr id="8" name="Picture 7" descr="KYTC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536500" y="-867"/>
            <a:ext cx="607500" cy="640080"/>
          </a:xfrm>
          <a:prstGeom prst="rect">
            <a:avLst/>
          </a:prstGeom>
          <a:noFill/>
          <a:ln w="9525">
            <a:noFill/>
            <a:miter lim="800000"/>
            <a:headEnd/>
            <a:tailEnd/>
          </a:ln>
        </p:spPr>
      </p:pic>
    </p:spTree>
    <p:extLst>
      <p:ext uri="{BB962C8B-B14F-4D97-AF65-F5344CB8AC3E}">
        <p14:creationId xmlns:p14="http://schemas.microsoft.com/office/powerpoint/2010/main" val="174518224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007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380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752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240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186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3266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847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426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481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4639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630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966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396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958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21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49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525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173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73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2"/>
          </p:nvPr>
        </p:nvSpPr>
        <p:spPr>
          <a:xfrm>
            <a:off x="6775455" y="6471304"/>
            <a:ext cx="2133600" cy="365125"/>
          </a:xfrm>
          <a:prstGeom prst="rect">
            <a:avLst/>
          </a:prstGeom>
        </p:spPr>
        <p:txBody>
          <a:bodyPr vert="horz" lIns="91440" tIns="45720" rIns="91440" bIns="45720" rtlCol="0" anchor="ctr"/>
          <a:lstStyle>
            <a:lvl1pPr algn="r">
              <a:defRPr sz="1050" b="0" i="0">
                <a:solidFill>
                  <a:srgbClr val="FFFFFF"/>
                </a:solidFill>
                <a:latin typeface="+mn-lt"/>
                <a:cs typeface="ApexNew-Book"/>
              </a:defRPr>
            </a:lvl1pPr>
          </a:lstStyle>
          <a:p>
            <a:fld id="{53F9C77C-26B5-864F-B744-7E71B87A25C2}" type="datetimeFigureOut">
              <a:rPr lang="en-US" smtClean="0"/>
              <a:pPr/>
              <a:t>8/14/2017</a:t>
            </a:fld>
            <a:endParaRPr lang="en-US" dirty="0"/>
          </a:p>
        </p:txBody>
      </p:sp>
      <p:sp>
        <p:nvSpPr>
          <p:cNvPr id="7" name="Slide Number Placeholder 6"/>
          <p:cNvSpPr>
            <a:spLocks noGrp="1"/>
          </p:cNvSpPr>
          <p:nvPr>
            <p:ph type="sldNum" sz="quarter" idx="4"/>
          </p:nvPr>
        </p:nvSpPr>
        <p:spPr>
          <a:xfrm>
            <a:off x="3755886" y="6467499"/>
            <a:ext cx="1621247" cy="365125"/>
          </a:xfrm>
          <a:prstGeom prst="rect">
            <a:avLst/>
          </a:prstGeom>
        </p:spPr>
        <p:txBody>
          <a:bodyPr vert="horz" lIns="91440" tIns="45720" rIns="91440" bIns="45720" rtlCol="0" anchor="ctr"/>
          <a:lstStyle>
            <a:lvl1pPr algn="ctr">
              <a:defRPr sz="1050" b="0" i="0">
                <a:solidFill>
                  <a:srgbClr val="FFFFFF"/>
                </a:solidFill>
                <a:latin typeface="+mn-lt"/>
                <a:cs typeface="ApexNew-Book"/>
              </a:defRPr>
            </a:lvl1pPr>
          </a:lstStyle>
          <a:p>
            <a:fld id="{C038B46D-69F0-6C4D-B6B2-D7AB4C0C657D}" type="slidenum">
              <a:rPr lang="en-US" smtClean="0"/>
              <a:pPr/>
              <a:t>‹#›</a:t>
            </a:fld>
            <a:endParaRPr lang="en-US" dirty="0"/>
          </a:p>
        </p:txBody>
      </p:sp>
      <p:pic>
        <p:nvPicPr>
          <p:cNvPr id="8" name="Picture 7" descr="KYTC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536500" y="-867"/>
            <a:ext cx="607500" cy="640080"/>
          </a:xfrm>
          <a:prstGeom prst="rect">
            <a:avLst/>
          </a:prstGeom>
          <a:noFill/>
          <a:ln w="9525">
            <a:noFill/>
            <a:miter lim="800000"/>
            <a:headEnd/>
            <a:tailEnd/>
          </a:ln>
        </p:spPr>
      </p:pic>
    </p:spTree>
    <p:extLst>
      <p:ext uri="{BB962C8B-B14F-4D97-AF65-F5344CB8AC3E}">
        <p14:creationId xmlns:p14="http://schemas.microsoft.com/office/powerpoint/2010/main" val="5946669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398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644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8378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082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205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09152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9.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2.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3.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4.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5.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6.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9.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1.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388219"/>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334616"/>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559736"/>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848668"/>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246605"/>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698695"/>
      </p:ext>
    </p:extLst>
  </p:cSld>
  <p:clrMap bg1="lt1" tx1="dk1" bg2="lt2" tx2="dk2" accent1="accent1" accent2="accent2" accent3="accent3" accent4="accent4" accent5="accent5" accent6="accent6" hlink="hlink" folHlink="folHlink"/>
  <p:sldLayoutIdLst>
    <p:sldLayoutId id="2147483736" r:id="rId1"/>
    <p:sldLayoutId id="214748373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384262"/>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773508"/>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904343"/>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21844"/>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075215"/>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878298"/>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269289"/>
      </p:ext>
    </p:extLst>
  </p:cSld>
  <p:clrMap bg1="lt1" tx1="dk1" bg2="lt2" tx2="dk2" accent1="accent1" accent2="accent2" accent3="accent3" accent4="accent4" accent5="accent5" accent6="accent6" hlink="hlink" folHlink="folHlink"/>
  <p:sldLayoutIdLst>
    <p:sldLayoutId id="21474837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225575"/>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016172"/>
      </p:ext>
    </p:extLst>
  </p:cSld>
  <p:clrMap bg1="lt1" tx1="dk1" bg2="lt2" tx2="dk2" accent1="accent1" accent2="accent2" accent3="accent3" accent4="accent4" accent5="accent5" accent6="accent6" hlink="hlink" folHlink="folHlink"/>
  <p:sldLayoutIdLst>
    <p:sldLayoutId id="21474837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6887431"/>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010325"/>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362887"/>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66056"/>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721343"/>
      </p:ext>
    </p:extLst>
  </p:cSld>
  <p:clrMap bg1="lt1" tx1="dk1" bg2="lt2" tx2="dk2" accent1="accent1" accent2="accent2" accent3="accent3" accent4="accent4" accent5="accent5" accent6="accent6" hlink="hlink" folHlink="folHlink"/>
  <p:sldLayoutIdLst>
    <p:sldLayoutId id="214748372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383542"/>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429241"/>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543271"/>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179339"/>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116347"/>
      </p:ext>
    </p:extLst>
  </p:cSld>
  <p:clrMap bg1="lt1" tx1="dk1" bg2="lt2" tx2="dk2" accent1="accent1" accent2="accent2" accent3="accent3" accent4="accent4" accent5="accent5" accent6="accent6" hlink="hlink" folHlink="folHlink"/>
  <p:sldLayoutIdLst>
    <p:sldLayoutId id="2147483735" r:id="rId1"/>
    <p:sldLayoutId id="214748373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981553"/>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697130"/>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212832"/>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54153"/>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3899108"/>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4BA49-6910-44B4-825E-C247FEE98551}"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2835-8567-4BE1-9E50-B2F2F7F3A0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145617"/>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TIF"/></Relationships>
</file>

<file path=ppt/slides/_rels/slide30.xml.rels><?xml version="1.0" encoding="UTF-8" standalone="yes"?>
<Relationships xmlns="http://schemas.openxmlformats.org/package/2006/relationships"><Relationship Id="rId3" Type="http://schemas.openxmlformats.org/officeDocument/2006/relationships/hyperlink" Target="http://www.iso.org/" TargetMode="External"/><Relationship Id="rId2" Type="http://schemas.openxmlformats.org/officeDocument/2006/relationships/image" Target="../media/image3.jp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jpg"/><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53.emf"/></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3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4.xml"/><Relationship Id="rId1" Type="http://schemas.openxmlformats.org/officeDocument/2006/relationships/slideLayout" Target="../slideLayouts/slideLayout33.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7.xml"/><Relationship Id="rId1" Type="http://schemas.openxmlformats.org/officeDocument/2006/relationships/slideLayout" Target="../slideLayouts/slideLayout33.xml"/><Relationship Id="rId5" Type="http://schemas.openxmlformats.org/officeDocument/2006/relationships/image" Target="../media/image74.png"/><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7824" y="283221"/>
            <a:ext cx="8270060" cy="828085"/>
          </a:xfrm>
        </p:spPr>
        <p:txBody>
          <a:bodyPr>
            <a:normAutofit/>
          </a:bodyPr>
          <a:lstStyle/>
          <a:p>
            <a:r>
              <a:rPr lang="en-US" sz="4800" dirty="0">
                <a:latin typeface="Graphite Std" panose="03020502040602020204" pitchFamily="66" charset="0"/>
              </a:rPr>
              <a:t>BIM for Bridges and Structures</a:t>
            </a:r>
          </a:p>
        </p:txBody>
      </p:sp>
      <p:sp>
        <p:nvSpPr>
          <p:cNvPr id="3" name="Subtitle 2"/>
          <p:cNvSpPr>
            <a:spLocks noGrp="1"/>
          </p:cNvSpPr>
          <p:nvPr>
            <p:ph type="subTitle" idx="1"/>
          </p:nvPr>
        </p:nvSpPr>
        <p:spPr>
          <a:xfrm>
            <a:off x="1497026" y="1384821"/>
            <a:ext cx="6255143" cy="654372"/>
          </a:xfrm>
        </p:spPr>
        <p:txBody>
          <a:bodyPr>
            <a:normAutofit/>
          </a:bodyPr>
          <a:lstStyle/>
          <a:p>
            <a:r>
              <a:rPr lang="en-US" sz="2800" dirty="0"/>
              <a:t>KSPE/FHWA/KYTC Partnering Conference</a:t>
            </a:r>
          </a:p>
        </p:txBody>
      </p:sp>
      <p:sp>
        <p:nvSpPr>
          <p:cNvPr id="4" name="TextBox 3"/>
          <p:cNvSpPr txBox="1"/>
          <p:nvPr/>
        </p:nvSpPr>
        <p:spPr>
          <a:xfrm>
            <a:off x="2160573" y="2120113"/>
            <a:ext cx="4830945" cy="830997"/>
          </a:xfrm>
          <a:prstGeom prst="rect">
            <a:avLst/>
          </a:prstGeom>
          <a:noFill/>
        </p:spPr>
        <p:txBody>
          <a:bodyPr wrap="square" rtlCol="0">
            <a:spAutoFit/>
          </a:bodyPr>
          <a:lstStyle/>
          <a:p>
            <a:pPr algn="ctr"/>
            <a:r>
              <a:rPr lang="en-US" sz="2400" dirty="0">
                <a:solidFill>
                  <a:prstClr val="black"/>
                </a:solidFill>
              </a:rPr>
              <a:t>Structures Track – Galt House Room</a:t>
            </a:r>
          </a:p>
          <a:p>
            <a:pPr algn="ctr"/>
            <a:r>
              <a:rPr lang="en-US" sz="2400" dirty="0">
                <a:solidFill>
                  <a:prstClr val="black"/>
                </a:solidFill>
              </a:rPr>
              <a:t>August 16, 2017</a:t>
            </a:r>
          </a:p>
        </p:txBody>
      </p:sp>
      <p:sp>
        <p:nvSpPr>
          <p:cNvPr id="5" name="TextBox 4"/>
          <p:cNvSpPr txBox="1"/>
          <p:nvPr/>
        </p:nvSpPr>
        <p:spPr>
          <a:xfrm>
            <a:off x="3900361" y="5494492"/>
            <a:ext cx="2087687" cy="646331"/>
          </a:xfrm>
          <a:prstGeom prst="rect">
            <a:avLst/>
          </a:prstGeom>
          <a:noFill/>
        </p:spPr>
        <p:txBody>
          <a:bodyPr wrap="none" rtlCol="0">
            <a:spAutoFit/>
          </a:bodyPr>
          <a:lstStyle/>
          <a:p>
            <a:r>
              <a:rPr lang="en-US" dirty="0">
                <a:solidFill>
                  <a:prstClr val="black"/>
                </a:solidFill>
              </a:rPr>
              <a:t>Marvin Wolfe, PE</a:t>
            </a:r>
          </a:p>
          <a:p>
            <a:r>
              <a:rPr lang="en-US" dirty="0">
                <a:solidFill>
                  <a:prstClr val="black"/>
                </a:solidFill>
              </a:rPr>
              <a:t>KYTC / T.E. Specialist</a:t>
            </a:r>
          </a:p>
        </p:txBody>
      </p:sp>
      <p:sp>
        <p:nvSpPr>
          <p:cNvPr id="6" name="TextBox 5"/>
          <p:cNvSpPr txBox="1"/>
          <p:nvPr/>
        </p:nvSpPr>
        <p:spPr>
          <a:xfrm>
            <a:off x="1359461" y="5518768"/>
            <a:ext cx="1989647" cy="923330"/>
          </a:xfrm>
          <a:prstGeom prst="rect">
            <a:avLst/>
          </a:prstGeom>
          <a:noFill/>
        </p:spPr>
        <p:txBody>
          <a:bodyPr wrap="none" rtlCol="0">
            <a:spAutoFit/>
          </a:bodyPr>
          <a:lstStyle/>
          <a:p>
            <a:r>
              <a:rPr lang="en-US" dirty="0">
                <a:solidFill>
                  <a:prstClr val="black"/>
                </a:solidFill>
              </a:rPr>
              <a:t>Jason Stith, PHD PE</a:t>
            </a:r>
          </a:p>
          <a:p>
            <a:r>
              <a:rPr lang="en-US" dirty="0">
                <a:solidFill>
                  <a:prstClr val="black"/>
                </a:solidFill>
              </a:rPr>
              <a:t>Michael Baker Intl.</a:t>
            </a:r>
          </a:p>
          <a:p>
            <a:r>
              <a:rPr lang="en-US" dirty="0">
                <a:solidFill>
                  <a:prstClr val="black"/>
                </a:solidFill>
              </a:rPr>
              <a:t>Title</a:t>
            </a:r>
          </a:p>
        </p:txBody>
      </p:sp>
      <p:sp>
        <p:nvSpPr>
          <p:cNvPr id="8" name="Subtitle 2">
            <a:extLst>
              <a:ext uri="{FF2B5EF4-FFF2-40B4-BE49-F238E27FC236}">
                <a16:creationId xmlns:a16="http://schemas.microsoft.com/office/drawing/2014/main" xmlns="" id="{BCAA29C1-B390-42AF-A212-CF56E91B45E7}"/>
              </a:ext>
            </a:extLst>
          </p:cNvPr>
          <p:cNvSpPr txBox="1">
            <a:spLocks/>
          </p:cNvSpPr>
          <p:nvPr/>
        </p:nvSpPr>
        <p:spPr>
          <a:xfrm>
            <a:off x="1359461" y="2991086"/>
            <a:ext cx="4814078" cy="24877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prstClr val="black"/>
                </a:solidFill>
              </a:rPr>
              <a:t>This seminar in Four Parts</a:t>
            </a:r>
          </a:p>
          <a:p>
            <a:pPr marL="457200" indent="-457200" algn="l">
              <a:buFont typeface="+mj-lt"/>
              <a:buAutoNum type="arabicPeriod"/>
            </a:pPr>
            <a:r>
              <a:rPr lang="en-US" dirty="0">
                <a:solidFill>
                  <a:prstClr val="black"/>
                </a:solidFill>
              </a:rPr>
              <a:t>Early work towards BIM – MW</a:t>
            </a:r>
          </a:p>
          <a:p>
            <a:pPr marL="457200" indent="-457200" algn="l">
              <a:buFont typeface="+mj-lt"/>
              <a:buAutoNum type="arabicPeriod"/>
            </a:pPr>
            <a:r>
              <a:rPr lang="en-US" dirty="0">
                <a:solidFill>
                  <a:prstClr val="black"/>
                </a:solidFill>
              </a:rPr>
              <a:t>BIM Concepts </a:t>
            </a:r>
            <a:r>
              <a:rPr lang="en-US" dirty="0" smtClean="0">
                <a:solidFill>
                  <a:prstClr val="black"/>
                </a:solidFill>
              </a:rPr>
              <a:t> </a:t>
            </a:r>
            <a:r>
              <a:rPr lang="en-US" dirty="0">
                <a:solidFill>
                  <a:prstClr val="black"/>
                </a:solidFill>
              </a:rPr>
              <a:t>– JS</a:t>
            </a:r>
          </a:p>
          <a:p>
            <a:pPr marL="457200" indent="-457200" algn="l">
              <a:buFont typeface="+mj-lt"/>
              <a:buAutoNum type="arabicPeriod"/>
            </a:pPr>
            <a:r>
              <a:rPr lang="en-US" dirty="0" smtClean="0">
                <a:solidFill>
                  <a:prstClr val="black"/>
                </a:solidFill>
              </a:rPr>
              <a:t>Status </a:t>
            </a:r>
            <a:r>
              <a:rPr lang="en-US" dirty="0">
                <a:solidFill>
                  <a:prstClr val="black"/>
                </a:solidFill>
              </a:rPr>
              <a:t>of BIM – MW</a:t>
            </a:r>
          </a:p>
          <a:p>
            <a:pPr marL="457200" indent="-457200" algn="l">
              <a:buFont typeface="+mj-lt"/>
              <a:buAutoNum type="arabicPeriod"/>
            </a:pPr>
            <a:r>
              <a:rPr lang="en-US" dirty="0" smtClean="0">
                <a:solidFill>
                  <a:prstClr val="black"/>
                </a:solidFill>
              </a:rPr>
              <a:t>Process Map </a:t>
            </a:r>
            <a:r>
              <a:rPr lang="en-US" dirty="0">
                <a:solidFill>
                  <a:prstClr val="black"/>
                </a:solidFill>
              </a:rPr>
              <a:t>- JS</a:t>
            </a:r>
          </a:p>
        </p:txBody>
      </p:sp>
    </p:spTree>
    <p:extLst>
      <p:ext uri="{BB962C8B-B14F-4D97-AF65-F5344CB8AC3E}">
        <p14:creationId xmlns:p14="http://schemas.microsoft.com/office/powerpoint/2010/main" val="410933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16200000">
            <a:off x="-2531821" y="3137232"/>
            <a:ext cx="6085178" cy="665477"/>
          </a:xfrm>
        </p:spPr>
        <p:txBody>
          <a:bodyPr>
            <a:normAutofit fontScale="90000"/>
          </a:bodyPr>
          <a:lstStyle/>
          <a:p>
            <a:r>
              <a:rPr lang="en-US" sz="4400" dirty="0">
                <a:latin typeface="Graphite Std Narrow" panose="03020502030602020204" pitchFamily="66" charset="0"/>
              </a:rPr>
              <a:t>BIM for Bridges &amp; Structures</a:t>
            </a:r>
          </a:p>
        </p:txBody>
      </p:sp>
      <p:sp>
        <p:nvSpPr>
          <p:cNvPr id="3" name="Subtitle 2"/>
          <p:cNvSpPr>
            <a:spLocks noGrp="1"/>
          </p:cNvSpPr>
          <p:nvPr>
            <p:ph type="subTitle" idx="1"/>
          </p:nvPr>
        </p:nvSpPr>
        <p:spPr>
          <a:xfrm>
            <a:off x="1613647" y="6060913"/>
            <a:ext cx="4501549" cy="451647"/>
          </a:xfrm>
        </p:spPr>
        <p:txBody>
          <a:bodyPr/>
          <a:lstStyle/>
          <a:p>
            <a:r>
              <a:rPr lang="en-US" dirty="0"/>
              <a:t>Draft Restructured Committees</a:t>
            </a:r>
          </a:p>
        </p:txBody>
      </p:sp>
      <p:pic>
        <p:nvPicPr>
          <p:cNvPr id="5" name="Picture 4">
            <a:extLst>
              <a:ext uri="{FF2B5EF4-FFF2-40B4-BE49-F238E27FC236}">
                <a16:creationId xmlns:a16="http://schemas.microsoft.com/office/drawing/2014/main" xmlns="" id="{D842F2F2-5A74-4FC0-915B-768B0585F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882" y="427382"/>
            <a:ext cx="8006409" cy="4588372"/>
          </a:xfrm>
          <a:prstGeom prst="rect">
            <a:avLst/>
          </a:prstGeom>
        </p:spPr>
      </p:pic>
      <p:sp>
        <p:nvSpPr>
          <p:cNvPr id="6" name="Subtitle 2">
            <a:extLst>
              <a:ext uri="{FF2B5EF4-FFF2-40B4-BE49-F238E27FC236}">
                <a16:creationId xmlns:a16="http://schemas.microsoft.com/office/drawing/2014/main" xmlns="" id="{D6294248-3FED-4A54-98BA-8577494EA691}"/>
              </a:ext>
            </a:extLst>
          </p:cNvPr>
          <p:cNvSpPr txBox="1">
            <a:spLocks/>
          </p:cNvSpPr>
          <p:nvPr/>
        </p:nvSpPr>
        <p:spPr>
          <a:xfrm>
            <a:off x="1126115" y="5157719"/>
            <a:ext cx="5476611" cy="451647"/>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prstClr val="black"/>
                </a:solidFill>
              </a:rPr>
              <a:t>Search for DRAFT_CCR_Scenario_041216.pdf</a:t>
            </a:r>
          </a:p>
        </p:txBody>
      </p:sp>
      <p:sp>
        <p:nvSpPr>
          <p:cNvPr id="7" name="Subtitle 2">
            <a:extLst>
              <a:ext uri="{FF2B5EF4-FFF2-40B4-BE49-F238E27FC236}">
                <a16:creationId xmlns:a16="http://schemas.microsoft.com/office/drawing/2014/main" xmlns="" id="{32EF575B-9BD5-4E47-88CC-5CEE0F25DE22}"/>
              </a:ext>
            </a:extLst>
          </p:cNvPr>
          <p:cNvSpPr txBox="1">
            <a:spLocks/>
          </p:cNvSpPr>
          <p:nvPr/>
        </p:nvSpPr>
        <p:spPr>
          <a:xfrm>
            <a:off x="1058989" y="5609316"/>
            <a:ext cx="5610861" cy="4516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prstClr val="black"/>
                </a:solidFill>
              </a:rPr>
              <a:t>Visit downloads.transportation.org/CCR</a:t>
            </a:r>
          </a:p>
        </p:txBody>
      </p:sp>
    </p:spTree>
    <p:extLst>
      <p:ext uri="{BB962C8B-B14F-4D97-AF65-F5344CB8AC3E}">
        <p14:creationId xmlns:p14="http://schemas.microsoft.com/office/powerpoint/2010/main" val="30371443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6106" y="5740180"/>
            <a:ext cx="5244352" cy="848879"/>
          </a:xfrm>
        </p:spPr>
        <p:txBody>
          <a:bodyPr>
            <a:normAutofit lnSpcReduction="10000"/>
          </a:bodyPr>
          <a:lstStyle/>
          <a:p>
            <a:r>
              <a:rPr lang="en-US" dirty="0"/>
              <a:t>Example slide from T-19 </a:t>
            </a:r>
          </a:p>
          <a:p>
            <a:r>
              <a:rPr lang="en-US" dirty="0"/>
              <a:t>Saratoga Springs, NY</a:t>
            </a:r>
          </a:p>
        </p:txBody>
      </p:sp>
      <p:sp>
        <p:nvSpPr>
          <p:cNvPr id="4" name="Title 1">
            <a:extLst>
              <a:ext uri="{FF2B5EF4-FFF2-40B4-BE49-F238E27FC236}">
                <a16:creationId xmlns:a16="http://schemas.microsoft.com/office/drawing/2014/main" xmlns="" id="{1155D327-D172-4CF5-861D-336957A2EAD9}"/>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pic>
        <p:nvPicPr>
          <p:cNvPr id="5" name="Picture 4">
            <a:extLst>
              <a:ext uri="{FF2B5EF4-FFF2-40B4-BE49-F238E27FC236}">
                <a16:creationId xmlns:a16="http://schemas.microsoft.com/office/drawing/2014/main" xmlns="" id="{60FB2F18-34D0-4CB8-AF5C-C5262F91E9EB}"/>
              </a:ext>
            </a:extLst>
          </p:cNvPr>
          <p:cNvPicPr>
            <a:picLocks noChangeAspect="1"/>
          </p:cNvPicPr>
          <p:nvPr/>
        </p:nvPicPr>
        <p:blipFill rotWithShape="1">
          <a:blip r:embed="rId3">
            <a:extLst>
              <a:ext uri="{28A0092B-C50C-407E-A947-70E740481C1C}">
                <a14:useLocalDpi xmlns:a14="http://schemas.microsoft.com/office/drawing/2010/main" val="0"/>
              </a:ext>
            </a:extLst>
          </a:blip>
          <a:srcRect l="7132" r="56397"/>
          <a:stretch/>
        </p:blipFill>
        <p:spPr>
          <a:xfrm>
            <a:off x="843507" y="427380"/>
            <a:ext cx="6498587" cy="5011511"/>
          </a:xfrm>
          <a:prstGeom prst="rect">
            <a:avLst/>
          </a:prstGeom>
        </p:spPr>
      </p:pic>
    </p:spTree>
    <p:extLst>
      <p:ext uri="{BB962C8B-B14F-4D97-AF65-F5344CB8AC3E}">
        <p14:creationId xmlns:p14="http://schemas.microsoft.com/office/powerpoint/2010/main" val="14576316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54777" y="421868"/>
            <a:ext cx="6465541" cy="842156"/>
          </a:xfrm>
        </p:spPr>
        <p:txBody>
          <a:bodyPr>
            <a:normAutofit/>
          </a:bodyPr>
          <a:lstStyle/>
          <a:p>
            <a:r>
              <a:rPr lang="en-US" dirty="0"/>
              <a:t>A few resources for more study</a:t>
            </a:r>
          </a:p>
          <a:p>
            <a:endParaRPr lang="en-US" dirty="0"/>
          </a:p>
        </p:txBody>
      </p:sp>
      <p:sp>
        <p:nvSpPr>
          <p:cNvPr id="4" name="Rectangle 3"/>
          <p:cNvSpPr/>
          <p:nvPr/>
        </p:nvSpPr>
        <p:spPr>
          <a:xfrm>
            <a:off x="1158941" y="2414772"/>
            <a:ext cx="6096000" cy="923330"/>
          </a:xfrm>
          <a:prstGeom prst="rect">
            <a:avLst/>
          </a:prstGeom>
        </p:spPr>
        <p:txBody>
          <a:bodyPr>
            <a:spAutoFit/>
          </a:bodyPr>
          <a:lstStyle/>
          <a:p>
            <a:r>
              <a:rPr lang="en-US" dirty="0">
                <a:solidFill>
                  <a:prstClr val="black"/>
                </a:solidFill>
              </a:rPr>
              <a:t>http://damassets.autodesk.net/content/dam/autodesk/www/campaigns/advancedsteel/investigate/2d-i-3-bim-pilot-guide-en.pdf</a:t>
            </a:r>
          </a:p>
        </p:txBody>
      </p:sp>
      <p:sp>
        <p:nvSpPr>
          <p:cNvPr id="5" name="Rectangle 4"/>
          <p:cNvSpPr/>
          <p:nvPr/>
        </p:nvSpPr>
        <p:spPr>
          <a:xfrm>
            <a:off x="2809221" y="1931013"/>
            <a:ext cx="5748369" cy="369332"/>
          </a:xfrm>
          <a:prstGeom prst="rect">
            <a:avLst/>
          </a:prstGeom>
        </p:spPr>
        <p:txBody>
          <a:bodyPr wrap="none">
            <a:spAutoFit/>
          </a:bodyPr>
          <a:lstStyle/>
          <a:p>
            <a:r>
              <a:rPr lang="en-US" dirty="0">
                <a:solidFill>
                  <a:prstClr val="black"/>
                </a:solidFill>
              </a:rPr>
              <a:t>https://pages.autodesk.com/TY_I_3_BIM_Pilot_Guide.html</a:t>
            </a:r>
          </a:p>
        </p:txBody>
      </p:sp>
      <p:sp>
        <p:nvSpPr>
          <p:cNvPr id="6" name="Rectangle 5"/>
          <p:cNvSpPr/>
          <p:nvPr/>
        </p:nvSpPr>
        <p:spPr>
          <a:xfrm>
            <a:off x="1158941" y="1442788"/>
            <a:ext cx="5360506" cy="369332"/>
          </a:xfrm>
          <a:prstGeom prst="rect">
            <a:avLst/>
          </a:prstGeom>
        </p:spPr>
        <p:txBody>
          <a:bodyPr wrap="none">
            <a:spAutoFit/>
          </a:bodyPr>
          <a:lstStyle/>
          <a:p>
            <a:r>
              <a:rPr lang="en-US" dirty="0">
                <a:solidFill>
                  <a:prstClr val="black"/>
                </a:solidFill>
              </a:rPr>
              <a:t>AutodeskBIMPioletGuide-2d-i-3-bim-pilot-guide-en.pdf</a:t>
            </a:r>
          </a:p>
        </p:txBody>
      </p:sp>
      <p:sp>
        <p:nvSpPr>
          <p:cNvPr id="7" name="Title 1">
            <a:extLst>
              <a:ext uri="{FF2B5EF4-FFF2-40B4-BE49-F238E27FC236}">
                <a16:creationId xmlns:a16="http://schemas.microsoft.com/office/drawing/2014/main" xmlns="" id="{597BC9D4-F396-4C5A-A804-075B4F64C521}"/>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sp>
        <p:nvSpPr>
          <p:cNvPr id="2" name="TextBox 1">
            <a:extLst>
              <a:ext uri="{FF2B5EF4-FFF2-40B4-BE49-F238E27FC236}">
                <a16:creationId xmlns:a16="http://schemas.microsoft.com/office/drawing/2014/main" xmlns="" id="{C276E91E-2F5E-4F1A-AB69-B2EA6C64EBD5}"/>
              </a:ext>
            </a:extLst>
          </p:cNvPr>
          <p:cNvSpPr txBox="1"/>
          <p:nvPr/>
        </p:nvSpPr>
        <p:spPr>
          <a:xfrm>
            <a:off x="961464" y="3846321"/>
            <a:ext cx="7355599" cy="369332"/>
          </a:xfrm>
          <a:prstGeom prst="rect">
            <a:avLst/>
          </a:prstGeom>
          <a:noFill/>
        </p:spPr>
        <p:txBody>
          <a:bodyPr wrap="square" rtlCol="0">
            <a:spAutoFit/>
          </a:bodyPr>
          <a:lstStyle/>
          <a:p>
            <a:r>
              <a:rPr lang="en-US" dirty="0">
                <a:solidFill>
                  <a:prstClr val="black"/>
                </a:solidFill>
              </a:rPr>
              <a:t>Internet search of Depth of Detail and Level of detail/Level of Development</a:t>
            </a:r>
          </a:p>
        </p:txBody>
      </p:sp>
      <p:sp>
        <p:nvSpPr>
          <p:cNvPr id="8" name="TextBox 7">
            <a:extLst>
              <a:ext uri="{FF2B5EF4-FFF2-40B4-BE49-F238E27FC236}">
                <a16:creationId xmlns:a16="http://schemas.microsoft.com/office/drawing/2014/main" xmlns="" id="{509E9A57-20A3-425B-8A4B-CC4B6A6AF631}"/>
              </a:ext>
            </a:extLst>
          </p:cNvPr>
          <p:cNvSpPr txBox="1"/>
          <p:nvPr/>
        </p:nvSpPr>
        <p:spPr>
          <a:xfrm>
            <a:off x="961465" y="4215653"/>
            <a:ext cx="7596125" cy="369332"/>
          </a:xfrm>
          <a:prstGeom prst="rect">
            <a:avLst/>
          </a:prstGeom>
          <a:noFill/>
        </p:spPr>
        <p:txBody>
          <a:bodyPr wrap="square" rtlCol="0">
            <a:spAutoFit/>
          </a:bodyPr>
          <a:lstStyle/>
          <a:p>
            <a:r>
              <a:rPr lang="en-US" dirty="0">
                <a:solidFill>
                  <a:prstClr val="black"/>
                </a:solidFill>
              </a:rPr>
              <a:t>http://practicalbim.blogspot.com/2013/03/what-is-this-thing-called-lod.html</a:t>
            </a:r>
          </a:p>
        </p:txBody>
      </p:sp>
    </p:spTree>
    <p:extLst>
      <p:ext uri="{BB962C8B-B14F-4D97-AF65-F5344CB8AC3E}">
        <p14:creationId xmlns:p14="http://schemas.microsoft.com/office/powerpoint/2010/main" val="1658935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43199" y="5963272"/>
            <a:ext cx="2692751" cy="423164"/>
          </a:xfrm>
        </p:spPr>
        <p:txBody>
          <a:bodyPr>
            <a:normAutofit/>
          </a:bodyPr>
          <a:lstStyle/>
          <a:p>
            <a:r>
              <a:rPr lang="en-US" dirty="0"/>
              <a:t>3D Pier Example</a:t>
            </a:r>
          </a:p>
        </p:txBody>
      </p:sp>
      <p:sp>
        <p:nvSpPr>
          <p:cNvPr id="4" name="Title 1">
            <a:extLst>
              <a:ext uri="{FF2B5EF4-FFF2-40B4-BE49-F238E27FC236}">
                <a16:creationId xmlns:a16="http://schemas.microsoft.com/office/drawing/2014/main" xmlns="" id="{1155D327-D172-4CF5-861D-336957A2EAD9}"/>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pic>
        <p:nvPicPr>
          <p:cNvPr id="8" name="Picture 7">
            <a:extLst>
              <a:ext uri="{FF2B5EF4-FFF2-40B4-BE49-F238E27FC236}">
                <a16:creationId xmlns:a16="http://schemas.microsoft.com/office/drawing/2014/main" xmlns="" id="{5DC7325F-B8B7-4B9D-B22F-1175E278070F}"/>
              </a:ext>
            </a:extLst>
          </p:cNvPr>
          <p:cNvPicPr>
            <a:picLocks noChangeAspect="1"/>
          </p:cNvPicPr>
          <p:nvPr/>
        </p:nvPicPr>
        <p:blipFill rotWithShape="1">
          <a:blip r:embed="rId3">
            <a:extLst>
              <a:ext uri="{28A0092B-C50C-407E-A947-70E740481C1C}">
                <a14:useLocalDpi xmlns:a14="http://schemas.microsoft.com/office/drawing/2010/main" val="0"/>
              </a:ext>
            </a:extLst>
          </a:blip>
          <a:srcRect l="58950" t="7456" r="9139" b="7456"/>
          <a:stretch/>
        </p:blipFill>
        <p:spPr>
          <a:xfrm>
            <a:off x="761012" y="353422"/>
            <a:ext cx="6508005" cy="5389682"/>
          </a:xfrm>
          <a:prstGeom prst="rect">
            <a:avLst/>
          </a:prstGeom>
        </p:spPr>
      </p:pic>
    </p:spTree>
    <p:extLst>
      <p:ext uri="{BB962C8B-B14F-4D97-AF65-F5344CB8AC3E}">
        <p14:creationId xmlns:p14="http://schemas.microsoft.com/office/powerpoint/2010/main" val="5823218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Bridge Information Modeling (</a:t>
            </a:r>
            <a:r>
              <a:rPr lang="en-US" dirty="0" err="1"/>
              <a:t>BrIM</a:t>
            </a:r>
            <a:r>
              <a:rPr lang="en-US" dirty="0"/>
              <a:t>)</a:t>
            </a:r>
          </a:p>
        </p:txBody>
      </p:sp>
      <p:sp>
        <p:nvSpPr>
          <p:cNvPr id="7" name="Subtitle 6"/>
          <p:cNvSpPr>
            <a:spLocks noGrp="1"/>
          </p:cNvSpPr>
          <p:nvPr>
            <p:ph type="subTitle" idx="1"/>
          </p:nvPr>
        </p:nvSpPr>
        <p:spPr/>
        <p:txBody>
          <a:bodyPr>
            <a:normAutofit/>
          </a:bodyPr>
          <a:lstStyle/>
          <a:p>
            <a:r>
              <a:rPr lang="en-US" dirty="0" smtClean="0"/>
              <a:t>By:  Marvin </a:t>
            </a:r>
            <a:r>
              <a:rPr lang="en-US" dirty="0"/>
              <a:t>Wolfe &amp; Jason Stith</a:t>
            </a:r>
          </a:p>
          <a:p>
            <a:endParaRPr lang="en-US" dirty="0"/>
          </a:p>
        </p:txBody>
      </p:sp>
      <p:pic>
        <p:nvPicPr>
          <p:cNvPr id="2" name="Picture Placeholder 1"/>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667" r="2667"/>
          <a:stretch>
            <a:fillRect/>
          </a:stretch>
        </p:blipFill>
        <p:spPr/>
      </p:pic>
      <p:pic>
        <p:nvPicPr>
          <p:cNvPr id="5" name="Picture 4" descr="KYTC logo"/>
          <p:cNvPicPr/>
          <p:nvPr/>
        </p:nvPicPr>
        <p:blipFill>
          <a:blip r:embed="rId3" cstate="print">
            <a:extLst>
              <a:ext uri="{28A0092B-C50C-407E-A947-70E740481C1C}">
                <a14:useLocalDpi xmlns:a14="http://schemas.microsoft.com/office/drawing/2010/main" val="0"/>
              </a:ext>
            </a:extLst>
          </a:blip>
          <a:stretch>
            <a:fillRect/>
          </a:stretch>
        </p:blipFill>
        <p:spPr bwMode="auto">
          <a:xfrm>
            <a:off x="223724" y="1284951"/>
            <a:ext cx="1266825" cy="1334770"/>
          </a:xfrm>
          <a:prstGeom prst="rect">
            <a:avLst/>
          </a:prstGeom>
          <a:noFill/>
          <a:ln w="9525">
            <a:noFill/>
            <a:miter lim="800000"/>
            <a:headEnd/>
            <a:tailEnd/>
          </a:ln>
        </p:spPr>
      </p:pic>
    </p:spTree>
    <p:extLst>
      <p:ext uri="{BB962C8B-B14F-4D97-AF65-F5344CB8AC3E}">
        <p14:creationId xmlns:p14="http://schemas.microsoft.com/office/powerpoint/2010/main" val="7788939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a:t>What is </a:t>
            </a:r>
            <a:r>
              <a:rPr lang="en-US" dirty="0" err="1"/>
              <a:t>BrIM</a:t>
            </a:r>
            <a:r>
              <a:rPr lang="en-US" dirty="0"/>
              <a:t>?  And what is it not?</a:t>
            </a:r>
          </a:p>
          <a:p>
            <a:r>
              <a:rPr lang="en-US" dirty="0" smtClean="0"/>
              <a:t>Why </a:t>
            </a:r>
            <a:r>
              <a:rPr lang="en-US" dirty="0"/>
              <a:t>is data important?  What is data?</a:t>
            </a:r>
          </a:p>
          <a:p>
            <a:r>
              <a:rPr lang="en-US" dirty="0" smtClean="0"/>
              <a:t>How has it been used in the engineer/construction industry?</a:t>
            </a:r>
          </a:p>
          <a:p>
            <a:r>
              <a:rPr lang="en-US" dirty="0" smtClean="0"/>
              <a:t>What is happening with respect to interoperability?</a:t>
            </a:r>
          </a:p>
          <a:p>
            <a:pPr lvl="1"/>
            <a:r>
              <a:rPr lang="en-US" dirty="0" smtClean="0"/>
              <a:t>NCHRP</a:t>
            </a:r>
          </a:p>
          <a:p>
            <a:pPr lvl="1"/>
            <a:r>
              <a:rPr lang="en-US" dirty="0" smtClean="0"/>
              <a:t>PCI</a:t>
            </a:r>
          </a:p>
          <a:p>
            <a:pPr lvl="1"/>
            <a:r>
              <a:rPr lang="en-US" dirty="0" smtClean="0"/>
              <a:t>NSBA</a:t>
            </a:r>
          </a:p>
          <a:p>
            <a:pPr lvl="1"/>
            <a:r>
              <a:rPr lang="en-US" dirty="0" smtClean="0"/>
              <a:t>SCOBS</a:t>
            </a:r>
          </a:p>
        </p:txBody>
      </p:sp>
    </p:spTree>
    <p:extLst>
      <p:ext uri="{BB962C8B-B14F-4D97-AF65-F5344CB8AC3E}">
        <p14:creationId xmlns:p14="http://schemas.microsoft.com/office/powerpoint/2010/main" val="25413309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l="9460" r="10420" b="6297"/>
          <a:stretch/>
        </p:blipFill>
        <p:spPr>
          <a:xfrm>
            <a:off x="0" y="2127472"/>
            <a:ext cx="6668243" cy="4649847"/>
          </a:xfrm>
          <a:prstGeom prst="rect">
            <a:avLst/>
          </a:prstGeom>
          <a:solidFill>
            <a:schemeClr val="bg1"/>
          </a:solidFill>
        </p:spPr>
      </p:pic>
      <p:sp>
        <p:nvSpPr>
          <p:cNvPr id="2" name="Title 1"/>
          <p:cNvSpPr>
            <a:spLocks noGrp="1"/>
          </p:cNvSpPr>
          <p:nvPr>
            <p:ph type="title"/>
          </p:nvPr>
        </p:nvSpPr>
        <p:spPr/>
        <p:txBody>
          <a:bodyPr/>
          <a:lstStyle/>
          <a:p>
            <a:r>
              <a:rPr lang="en-US" dirty="0" smtClean="0"/>
              <a:t>What is </a:t>
            </a:r>
            <a:r>
              <a:rPr lang="en-US" dirty="0" err="1" smtClean="0"/>
              <a:t>BrIM</a:t>
            </a:r>
            <a:r>
              <a:rPr lang="en-US" dirty="0" smtClean="0"/>
              <a:t>? A 3D Model . . .</a:t>
            </a:r>
            <a:endParaRPr lang="en-US" dirty="0"/>
          </a:p>
        </p:txBody>
      </p:sp>
      <p:sp>
        <p:nvSpPr>
          <p:cNvPr id="6" name="Oval 5"/>
          <p:cNvSpPr/>
          <p:nvPr/>
        </p:nvSpPr>
        <p:spPr>
          <a:xfrm>
            <a:off x="2498694" y="4436223"/>
            <a:ext cx="593124" cy="54369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22794" y="2040904"/>
            <a:ext cx="3139514" cy="4247317"/>
          </a:xfrm>
          <a:prstGeom prst="rect">
            <a:avLst/>
          </a:prstGeom>
          <a:solidFill>
            <a:schemeClr val="bg1"/>
          </a:solidFill>
        </p:spPr>
        <p:txBody>
          <a:bodyPr wrap="none" rtlCol="0">
            <a:spAutoFit/>
          </a:bodyPr>
          <a:lstStyle/>
          <a:p>
            <a:r>
              <a:rPr lang="en-US" dirty="0"/>
              <a:t>Girder Depth = 72”</a:t>
            </a:r>
          </a:p>
          <a:p>
            <a:r>
              <a:rPr lang="en-US" dirty="0"/>
              <a:t>Web Thickness = ¾”</a:t>
            </a:r>
          </a:p>
          <a:p>
            <a:r>
              <a:rPr lang="en-US" dirty="0"/>
              <a:t>Top Flange Width = 18”</a:t>
            </a:r>
          </a:p>
          <a:p>
            <a:r>
              <a:rPr lang="en-US" dirty="0"/>
              <a:t>Top Flange Thickness = 1”</a:t>
            </a:r>
          </a:p>
          <a:p>
            <a:r>
              <a:rPr lang="en-US" dirty="0"/>
              <a:t>Bottom Flange Width = 24”</a:t>
            </a:r>
          </a:p>
          <a:p>
            <a:r>
              <a:rPr lang="en-US" dirty="0"/>
              <a:t>Bottom Flange Width = 1 ½”</a:t>
            </a:r>
          </a:p>
          <a:p>
            <a:r>
              <a:rPr lang="en-US" dirty="0" smtClean="0"/>
              <a:t>Top FL Material = M270 G. 50W</a:t>
            </a:r>
          </a:p>
          <a:p>
            <a:r>
              <a:rPr lang="en-US" dirty="0" smtClean="0"/>
              <a:t>Top </a:t>
            </a:r>
            <a:r>
              <a:rPr lang="en-US" dirty="0"/>
              <a:t>FL CVN Tested = N</a:t>
            </a:r>
          </a:p>
          <a:p>
            <a:r>
              <a:rPr lang="en-US" dirty="0"/>
              <a:t>Web CVN Tested = N</a:t>
            </a:r>
          </a:p>
          <a:p>
            <a:r>
              <a:rPr lang="en-US" dirty="0"/>
              <a:t>Bottom FL CVN Tested = Y</a:t>
            </a:r>
          </a:p>
          <a:p>
            <a:r>
              <a:rPr lang="en-US" dirty="0"/>
              <a:t>Fabrications Date = 1/21/2017</a:t>
            </a:r>
          </a:p>
          <a:p>
            <a:r>
              <a:rPr lang="en-US" dirty="0"/>
              <a:t>Fabricator = </a:t>
            </a:r>
            <a:r>
              <a:rPr lang="en-US" dirty="0" err="1"/>
              <a:t>Stupp</a:t>
            </a:r>
            <a:r>
              <a:rPr lang="en-US" dirty="0"/>
              <a:t> Bridge</a:t>
            </a:r>
          </a:p>
          <a:p>
            <a:r>
              <a:rPr lang="en-US" dirty="0"/>
              <a:t>Coating System Type = </a:t>
            </a:r>
            <a:endParaRPr lang="en-US" dirty="0" smtClean="0"/>
          </a:p>
          <a:p>
            <a:r>
              <a:rPr lang="en-US" dirty="0"/>
              <a:t>	</a:t>
            </a:r>
            <a:r>
              <a:rPr lang="en-US" dirty="0" smtClean="0"/>
              <a:t>N/A </a:t>
            </a:r>
            <a:r>
              <a:rPr lang="en-US" dirty="0"/>
              <a:t>Weathering Steel</a:t>
            </a:r>
          </a:p>
          <a:p>
            <a:r>
              <a:rPr lang="en-US" dirty="0" smtClean="0"/>
              <a:t>ETC</a:t>
            </a:r>
            <a:r>
              <a:rPr lang="en-US" dirty="0"/>
              <a:t>. . </a:t>
            </a:r>
            <a:r>
              <a:rPr lang="en-US" dirty="0" smtClean="0"/>
              <a:t>.</a:t>
            </a:r>
            <a:endParaRPr lang="en-US" dirty="0"/>
          </a:p>
        </p:txBody>
      </p:sp>
      <p:sp>
        <p:nvSpPr>
          <p:cNvPr id="8" name="Oval 7"/>
          <p:cNvSpPr/>
          <p:nvPr/>
        </p:nvSpPr>
        <p:spPr>
          <a:xfrm>
            <a:off x="5225958" y="1274463"/>
            <a:ext cx="4078889" cy="5543969"/>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668596" y="1752007"/>
            <a:ext cx="3452732" cy="4654398"/>
            <a:chOff x="4319256" y="1713497"/>
            <a:chExt cx="3452732" cy="4654398"/>
          </a:xfrm>
        </p:grpSpPr>
        <p:cxnSp>
          <p:nvCxnSpPr>
            <p:cNvPr id="10" name="Straight Connector 9"/>
            <p:cNvCxnSpPr>
              <a:stCxn id="6" idx="0"/>
            </p:cNvCxnSpPr>
            <p:nvPr/>
          </p:nvCxnSpPr>
          <p:spPr>
            <a:xfrm flipV="1">
              <a:off x="4319256" y="1713497"/>
              <a:ext cx="3422394" cy="272272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4"/>
            </p:cNvCxnSpPr>
            <p:nvPr/>
          </p:nvCxnSpPr>
          <p:spPr>
            <a:xfrm>
              <a:off x="4319256" y="4979920"/>
              <a:ext cx="3452732" cy="138797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9406" y="1436915"/>
            <a:ext cx="3756454" cy="2123658"/>
          </a:xfrm>
          <a:prstGeom prst="rect">
            <a:avLst/>
          </a:prstGeom>
          <a:noFill/>
        </p:spPr>
        <p:txBody>
          <a:bodyPr wrap="square" rtlCol="0">
            <a:spAutoFit/>
          </a:bodyPr>
          <a:lstStyle/>
          <a:p>
            <a:r>
              <a:rPr lang="en-US" sz="400" dirty="0"/>
              <a:t>1011000011110111010101101101000110011100011000111010110110011010110110101110001101001010101010001010111000101110101001010101010101010101000101010000101100100001000111110010101010110001111001010111000001011000110100110100100111001011001110110101011010010101010101001010000101110101010011100010101010010010101010101001010101010101010101010100001011010101100101011001010110101011001010010101010010110101011010101101010010101010101011010110101010110101101101010101010101010011010101010101010101010101010100101110100100100101010110001010100110101011011010101010100100011101010001101011010101101010101010101010010101001010101010001010000010100001010100101010101011010100101010100011110110101011010110110111010101010111001001000101010010100101010101001011110000100010100101000101010110101010001101011010110110101001010101110111101111101111111000011011000011110111010101101101000110011100011000111010110110011010110110101110001101001010101010001010111000101110101001010101010101010101000101010000101100100001000111110010101010110001111001010111000001011000110100110100100111001011001110110101011010010101010101001010000101110101010011100010101010010010101010101001010101010101010101010100001011010101100101011001010110101011001010010101010010110101011010101101010010101010101011010110101010110101101101010101010101010011010101010101010101010101010100101110100100100101010110001010100110101011011010101010100100011101010001101011010101101010101010101010010101001010101010001010000010100001010100101010101011010100101010100011110110101011010110110111010101010111001001000101010010100101010101001011110000100010100101000101010110101010001101011010110110101001010101110111101111101111111000011011000011110111010101101101000110011100011000111010110110011010110110101110001101001010101010001010111000101110101001010101010101010101000101010000101100100001000111110010101010110001111001010111000001011000110100110100100111001011001110110101011010010101010101001010000101110101010011100010101010010010101010101001010101010101010101010100001011010101100101011001010110101011001010010101010010110101011010101101010010101010101011010110101010110101101101010101010101010011010101010101010101010101010100101110100100100101010110001010100110101011011010101010100100011101010001101011010101101010101010101010010101001010101010001010000010100001010100101010101011010100101010100011110110101011010110110111010101010111001001000101010010100101010101001011110000100010100101000101010110101010001101011010110110101001010101110111101111101111111000011011000011110111010101101101000110011100011000111010110110011010110110101110001101001010101010001010111000101110101001010101010101010101000101010000101100100001000111110010101010110001111001010111000001011000110100110100100111001011001110110101011010010101010101001010000101110101010011100010101010010010101010101001010101010101010101010100001011010101100101011001010110101011001010010101010010110101011010101101010010101010101011010110101010110101101101010101010101010011010101010101010101010101010100101110100100100101010110001010100110101011011010101010100100011101010001101011010101101010101010101010010101001010101010001010000010100001010100101010101011010100101010100011110110101011010110110111010101010111001001000101010010100101010101001011110000100010100101000101010110101010001101011010110110101001010101110111101111101111111000011011000011110111010101101101000110011100011000111010110110011010110110101110001101001010101010001010111000101110101001010101010101010101000101010000101100100001000111110010101010110001111001010111000001011000110100110100100111001011001110110101011010010101010101001010000101110101010011100010101010010010101010101001010101010101010101010100001011010101100101011001010110101011001010010101010010110101011010101101010010101010101011010110101010110101101101010101010101010011010101010101010101010101010100101110100100100101010110001010100110101011011010101010100100011101010001101011010101101010101010101010010101001010101010001010000010100001010100101010101011010100101010100011110110101011010110110111010101010111001001000101010010100101010101001011110000100010100101000101010110101010001101011010110110101001010101110111101111101111111000011011000011110111010101101101000110011100011000111010110110011010110110101110001101001010101010001010111000101110101001010101010101010101000101010000101100100001000111110010101010110001111001010111000001011000110100110100100111001011001110110101011010010101010101001010000101110101</a:t>
            </a:r>
          </a:p>
        </p:txBody>
      </p:sp>
      <p:grpSp>
        <p:nvGrpSpPr>
          <p:cNvPr id="15" name="Group 14"/>
          <p:cNvGrpSpPr/>
          <p:nvPr/>
        </p:nvGrpSpPr>
        <p:grpSpPr>
          <a:xfrm>
            <a:off x="116378" y="1291356"/>
            <a:ext cx="7204969" cy="5292156"/>
            <a:chOff x="882959" y="1733579"/>
            <a:chExt cx="7204969" cy="5292156"/>
          </a:xfrm>
        </p:grpSpPr>
        <p:cxnSp>
          <p:nvCxnSpPr>
            <p:cNvPr id="16" name="Straight Connector 15"/>
            <p:cNvCxnSpPr>
              <a:stCxn id="21" idx="0"/>
            </p:cNvCxnSpPr>
            <p:nvPr/>
          </p:nvCxnSpPr>
          <p:spPr>
            <a:xfrm flipV="1">
              <a:off x="1153554" y="1733579"/>
              <a:ext cx="6934374" cy="90049"/>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82959" y="3943825"/>
              <a:ext cx="6301047" cy="308191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Oval 20"/>
          <p:cNvSpPr/>
          <p:nvPr/>
        </p:nvSpPr>
        <p:spPr>
          <a:xfrm>
            <a:off x="16167" y="1381405"/>
            <a:ext cx="741612" cy="59703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760" y="3410260"/>
            <a:ext cx="2641030" cy="1569660"/>
          </a:xfrm>
          <a:prstGeom prst="rect">
            <a:avLst/>
          </a:prstGeom>
        </p:spPr>
        <p:txBody>
          <a:bodyPr wrap="square">
            <a:spAutoFit/>
          </a:bodyPr>
          <a:lstStyle/>
          <a:p>
            <a:r>
              <a:rPr lang="en-US" sz="3200" dirty="0"/>
              <a:t>101110000010110001101001101001001</a:t>
            </a:r>
          </a:p>
        </p:txBody>
      </p:sp>
      <p:grpSp>
        <p:nvGrpSpPr>
          <p:cNvPr id="26" name="Group 25"/>
          <p:cNvGrpSpPr/>
          <p:nvPr/>
        </p:nvGrpSpPr>
        <p:grpSpPr>
          <a:xfrm>
            <a:off x="24220" y="1598779"/>
            <a:ext cx="2481528" cy="2117731"/>
            <a:chOff x="2946877" y="4336798"/>
            <a:chExt cx="2481528" cy="2117731"/>
          </a:xfrm>
        </p:grpSpPr>
        <p:cxnSp>
          <p:nvCxnSpPr>
            <p:cNvPr id="27" name="Straight Connector 26"/>
            <p:cNvCxnSpPr/>
            <p:nvPr/>
          </p:nvCxnSpPr>
          <p:spPr>
            <a:xfrm>
              <a:off x="3638939" y="4336798"/>
              <a:ext cx="1789466" cy="1902823"/>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946877" y="4411889"/>
              <a:ext cx="0" cy="204264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772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8" grpId="1" animBg="1"/>
      <p:bldP spid="14" grpId="0"/>
      <p:bldP spid="21" grpId="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Data Worth?</a:t>
            </a:r>
            <a:endParaRPr lang="en-US" dirty="0"/>
          </a:p>
        </p:txBody>
      </p:sp>
      <p:sp>
        <p:nvSpPr>
          <p:cNvPr id="3" name="Content Placeholder 2"/>
          <p:cNvSpPr>
            <a:spLocks noGrp="1"/>
          </p:cNvSpPr>
          <p:nvPr>
            <p:ph idx="1"/>
          </p:nvPr>
        </p:nvSpPr>
        <p:spPr/>
        <p:txBody>
          <a:bodyPr/>
          <a:lstStyle/>
          <a:p>
            <a:r>
              <a:rPr lang="en-US" dirty="0" smtClean="0"/>
              <a:t>Google:	  $680 Billion</a:t>
            </a:r>
          </a:p>
          <a:p>
            <a:endParaRPr lang="en-US" dirty="0" smtClean="0"/>
          </a:p>
          <a:p>
            <a:endParaRPr lang="en-US" dirty="0" smtClean="0"/>
          </a:p>
          <a:p>
            <a:r>
              <a:rPr lang="en-US" dirty="0" smtClean="0"/>
              <a:t>Facebook:	  $480 Billion</a:t>
            </a:r>
          </a:p>
          <a:p>
            <a:endParaRPr lang="en-US" dirty="0" smtClean="0"/>
          </a:p>
          <a:p>
            <a:endParaRPr lang="en-US" dirty="0" smtClean="0"/>
          </a:p>
          <a:p>
            <a:r>
              <a:rPr lang="en-US" dirty="0" smtClean="0"/>
              <a:t>KYTC:		  $  ?? Billion</a:t>
            </a:r>
          </a:p>
          <a:p>
            <a:pPr lvl="1"/>
            <a:r>
              <a:rPr lang="en-US" dirty="0" smtClean="0"/>
              <a:t>Major asset management tool </a:t>
            </a:r>
            <a:endParaRPr lang="en-US" dirty="0"/>
          </a:p>
        </p:txBody>
      </p:sp>
      <p:pic>
        <p:nvPicPr>
          <p:cNvPr id="4" name="Picture 3"/>
          <p:cNvPicPr>
            <a:picLocks noChangeAspect="1"/>
          </p:cNvPicPr>
          <p:nvPr/>
        </p:nvPicPr>
        <p:blipFill rotWithShape="1">
          <a:blip r:embed="rId2"/>
          <a:srcRect l="42109" t="22812" r="42381" b="67059"/>
          <a:stretch/>
        </p:blipFill>
        <p:spPr>
          <a:xfrm>
            <a:off x="5416936" y="1643108"/>
            <a:ext cx="2500879" cy="918665"/>
          </a:xfrm>
          <a:prstGeom prst="rect">
            <a:avLst/>
          </a:prstGeom>
        </p:spPr>
      </p:pic>
      <p:pic>
        <p:nvPicPr>
          <p:cNvPr id="5" name="Picture 4"/>
          <p:cNvPicPr>
            <a:picLocks noChangeAspect="1"/>
          </p:cNvPicPr>
          <p:nvPr/>
        </p:nvPicPr>
        <p:blipFill rotWithShape="1">
          <a:blip r:embed="rId3"/>
          <a:srcRect l="23435" t="7233" r="66361" b="87688"/>
          <a:stretch/>
        </p:blipFill>
        <p:spPr>
          <a:xfrm>
            <a:off x="5416936" y="3282750"/>
            <a:ext cx="2540727" cy="711404"/>
          </a:xfrm>
          <a:prstGeom prst="rect">
            <a:avLst/>
          </a:prstGeom>
        </p:spPr>
      </p:pic>
      <p:pic>
        <p:nvPicPr>
          <p:cNvPr id="6" name="Picture 5" descr="KYTC logo"/>
          <p:cNvPicPr/>
          <p:nvPr/>
        </p:nvPicPr>
        <p:blipFill>
          <a:blip r:embed="rId4" cstate="print">
            <a:extLst>
              <a:ext uri="{28A0092B-C50C-407E-A947-70E740481C1C}">
                <a14:useLocalDpi xmlns:a14="http://schemas.microsoft.com/office/drawing/2010/main" val="0"/>
              </a:ext>
            </a:extLst>
          </a:blip>
          <a:stretch>
            <a:fillRect/>
          </a:stretch>
        </p:blipFill>
        <p:spPr bwMode="auto">
          <a:xfrm>
            <a:off x="5964082" y="4417324"/>
            <a:ext cx="1266825" cy="1334770"/>
          </a:xfrm>
          <a:prstGeom prst="rect">
            <a:avLst/>
          </a:prstGeom>
          <a:noFill/>
          <a:ln w="9525">
            <a:noFill/>
            <a:miter lim="800000"/>
            <a:headEnd/>
            <a:tailEnd/>
          </a:ln>
        </p:spPr>
      </p:pic>
    </p:spTree>
    <p:extLst>
      <p:ext uri="{BB962C8B-B14F-4D97-AF65-F5344CB8AC3E}">
        <p14:creationId xmlns:p14="http://schemas.microsoft.com/office/powerpoint/2010/main" val="33271926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Information Modeling (BIM)</a:t>
            </a:r>
            <a:endParaRPr lang="en-US" dirty="0"/>
          </a:p>
        </p:txBody>
      </p:sp>
      <p:sp>
        <p:nvSpPr>
          <p:cNvPr id="3" name="Content Placeholder 2"/>
          <p:cNvSpPr>
            <a:spLocks noGrp="1"/>
          </p:cNvSpPr>
          <p:nvPr>
            <p:ph idx="1"/>
          </p:nvPr>
        </p:nvSpPr>
        <p:spPr>
          <a:xfrm>
            <a:off x="457200" y="1782763"/>
            <a:ext cx="3551382" cy="4261734"/>
          </a:xfrm>
        </p:spPr>
        <p:txBody>
          <a:bodyPr/>
          <a:lstStyle/>
          <a:p>
            <a:r>
              <a:rPr lang="en-US" dirty="0" smtClean="0"/>
              <a:t>Lots of Choices</a:t>
            </a:r>
          </a:p>
          <a:p>
            <a:pPr lvl="1"/>
            <a:r>
              <a:rPr lang="en-US" dirty="0" smtClean="0"/>
              <a:t>Revit</a:t>
            </a:r>
          </a:p>
          <a:p>
            <a:pPr lvl="1"/>
            <a:r>
              <a:rPr lang="en-US" dirty="0" smtClean="0"/>
              <a:t>Bentley BIM</a:t>
            </a:r>
          </a:p>
          <a:p>
            <a:pPr lvl="1"/>
            <a:r>
              <a:rPr lang="en-US" dirty="0" smtClean="0"/>
              <a:t>Etc.</a:t>
            </a:r>
          </a:p>
          <a:p>
            <a:r>
              <a:rPr lang="en-US" dirty="0" smtClean="0"/>
              <a:t>Relatively Mature</a:t>
            </a:r>
          </a:p>
          <a:p>
            <a:pPr lvl="1"/>
            <a:r>
              <a:rPr lang="en-US" dirty="0" smtClean="0"/>
              <a:t>Collaborative work</a:t>
            </a:r>
          </a:p>
          <a:p>
            <a:pPr lvl="1"/>
            <a:r>
              <a:rPr lang="en-US" dirty="0" smtClean="0"/>
              <a:t>Clash detection</a:t>
            </a:r>
          </a:p>
          <a:p>
            <a:pPr lvl="1"/>
            <a:r>
              <a:rPr lang="en-US" dirty="0" smtClean="0"/>
              <a:t>Quantities</a:t>
            </a:r>
          </a:p>
          <a:p>
            <a:pPr lvl="1"/>
            <a:r>
              <a:rPr lang="en-US" dirty="0" smtClean="0"/>
              <a:t>Bid preparation</a:t>
            </a:r>
            <a:endParaRPr lang="en-US" dirty="0"/>
          </a:p>
          <a:p>
            <a:endParaRPr lang="en-US" dirty="0"/>
          </a:p>
        </p:txBody>
      </p:sp>
      <p:sp>
        <p:nvSpPr>
          <p:cNvPr id="4" name="Date Placeholder 3"/>
          <p:cNvSpPr>
            <a:spLocks noGrp="1"/>
          </p:cNvSpPr>
          <p:nvPr>
            <p:ph type="dt" sz="half" idx="2"/>
          </p:nvPr>
        </p:nvSpPr>
        <p:spPr/>
        <p:txBody>
          <a:bodyPr/>
          <a:lstStyle/>
          <a:p>
            <a:fld id="{3ABADE41-FFE4-4490-9E54-7F2C912E62E6}" type="datetime1">
              <a:rPr lang="en-US" smtClean="0"/>
              <a:t>8/14/2017</a:t>
            </a:fld>
            <a:endParaRPr lang="en-US" dirty="0"/>
          </a:p>
        </p:txBody>
      </p:sp>
      <p:sp>
        <p:nvSpPr>
          <p:cNvPr id="5" name="Slide Number Placeholder 4"/>
          <p:cNvSpPr>
            <a:spLocks noGrp="1"/>
          </p:cNvSpPr>
          <p:nvPr>
            <p:ph type="sldNum" sz="quarter" idx="4"/>
          </p:nvPr>
        </p:nvSpPr>
        <p:spPr/>
        <p:txBody>
          <a:bodyPr/>
          <a:lstStyle/>
          <a:p>
            <a:fld id="{C038B46D-69F0-6C4D-B6B2-D7AB4C0C657D}" type="slidenum">
              <a:rPr lang="en-US" smtClean="0"/>
              <a:pPr/>
              <a:t>18</a:t>
            </a:fld>
            <a:endParaRPr lang="en-US" dirty="0"/>
          </a:p>
        </p:txBody>
      </p:sp>
      <p:pic>
        <p:nvPicPr>
          <p:cNvPr id="1026" name="Picture 2" descr="http://communities.bentley.com/resized-image.ashx/__size/550x0/__key/CommunityServer-Blogs-Components-WeblogFiles/00-00-00-14-66/5873.04-_2D00_ABD-_2D00_-Structural-Model-imported-from-a-Calculation-pro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7168" y="1958109"/>
            <a:ext cx="5166832" cy="373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3407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056" t="13333" r="3240" b="4528"/>
          <a:stretch/>
        </p:blipFill>
        <p:spPr bwMode="auto">
          <a:xfrm>
            <a:off x="3463637" y="-3113"/>
            <a:ext cx="7204364" cy="683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lstStyle/>
          <a:p>
            <a:endParaRPr lang="en-US" dirty="0" smtClean="0"/>
          </a:p>
          <a:p>
            <a:r>
              <a:rPr lang="en-US" dirty="0" smtClean="0"/>
              <a:t>As-Designed Bridge</a:t>
            </a:r>
          </a:p>
          <a:p>
            <a:r>
              <a:rPr lang="en-US" dirty="0" smtClean="0"/>
              <a:t>As-Detailed Bridge</a:t>
            </a:r>
          </a:p>
          <a:p>
            <a:pPr lvl="1"/>
            <a:r>
              <a:rPr lang="en-US" dirty="0" smtClean="0"/>
              <a:t>Cambers</a:t>
            </a:r>
          </a:p>
          <a:p>
            <a:pPr lvl="1"/>
            <a:r>
              <a:rPr lang="en-US" dirty="0" smtClean="0"/>
              <a:t>Fit</a:t>
            </a:r>
          </a:p>
          <a:p>
            <a:pPr lvl="1"/>
            <a:r>
              <a:rPr lang="en-US" dirty="0" smtClean="0"/>
              <a:t>Etc.</a:t>
            </a:r>
          </a:p>
        </p:txBody>
      </p:sp>
      <p:sp>
        <p:nvSpPr>
          <p:cNvPr id="6" name="Title 1"/>
          <p:cNvSpPr>
            <a:spLocks noGrp="1"/>
          </p:cNvSpPr>
          <p:nvPr>
            <p:ph type="title"/>
          </p:nvPr>
        </p:nvSpPr>
        <p:spPr>
          <a:xfrm>
            <a:off x="1" y="457200"/>
            <a:ext cx="4524868" cy="1143000"/>
          </a:xfrm>
        </p:spPr>
        <p:txBody>
          <a:bodyPr>
            <a:normAutofit fontScale="90000"/>
          </a:bodyPr>
          <a:lstStyle/>
          <a:p>
            <a:r>
              <a:rPr lang="en-US" dirty="0" smtClean="0"/>
              <a:t>Not a </a:t>
            </a:r>
            <a:r>
              <a:rPr lang="en-US" dirty="0"/>
              <a:t>S</a:t>
            </a:r>
            <a:r>
              <a:rPr lang="en-US" dirty="0" smtClean="0"/>
              <a:t>tatic Problem</a:t>
            </a:r>
            <a:endParaRPr lang="en-US" dirty="0"/>
          </a:p>
        </p:txBody>
      </p:sp>
    </p:spTree>
    <p:extLst>
      <p:ext uri="{BB962C8B-B14F-4D97-AF65-F5344CB8AC3E}">
        <p14:creationId xmlns:p14="http://schemas.microsoft.com/office/powerpoint/2010/main" val="85030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16200000">
            <a:off x="-2531821" y="3137232"/>
            <a:ext cx="6085178" cy="665477"/>
          </a:xfrm>
        </p:spPr>
        <p:txBody>
          <a:bodyPr>
            <a:normAutofit fontScale="90000"/>
          </a:bodyPr>
          <a:lstStyle/>
          <a:p>
            <a:r>
              <a:rPr lang="en-US" sz="4400" dirty="0">
                <a:latin typeface="Graphite Std Narrow" panose="03020502030602020204" pitchFamily="66" charset="0"/>
              </a:rPr>
              <a:t>BIM for Bridges &amp; Structures</a:t>
            </a:r>
          </a:p>
        </p:txBody>
      </p:sp>
      <p:sp>
        <p:nvSpPr>
          <p:cNvPr id="3" name="Subtitle 2"/>
          <p:cNvSpPr>
            <a:spLocks noGrp="1"/>
          </p:cNvSpPr>
          <p:nvPr>
            <p:ph type="subTitle" idx="1"/>
          </p:nvPr>
        </p:nvSpPr>
        <p:spPr>
          <a:xfrm>
            <a:off x="2459421" y="6057621"/>
            <a:ext cx="2834160" cy="454939"/>
          </a:xfrm>
        </p:spPr>
        <p:txBody>
          <a:bodyPr/>
          <a:lstStyle/>
          <a:p>
            <a:r>
              <a:rPr lang="en-US" dirty="0"/>
              <a:t>Early Drafting Tools</a:t>
            </a:r>
          </a:p>
        </p:txBody>
      </p:sp>
      <p:pic>
        <p:nvPicPr>
          <p:cNvPr id="5" name="Picture 4">
            <a:extLst>
              <a:ext uri="{FF2B5EF4-FFF2-40B4-BE49-F238E27FC236}">
                <a16:creationId xmlns:a16="http://schemas.microsoft.com/office/drawing/2014/main" xmlns="" id="{0377F47E-B86F-41C8-886F-48287AB7F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558" y="334264"/>
            <a:ext cx="4034325" cy="2802794"/>
          </a:xfrm>
          <a:prstGeom prst="rect">
            <a:avLst/>
          </a:prstGeom>
        </p:spPr>
      </p:pic>
      <p:pic>
        <p:nvPicPr>
          <p:cNvPr id="7" name="Picture 6">
            <a:extLst>
              <a:ext uri="{FF2B5EF4-FFF2-40B4-BE49-F238E27FC236}">
                <a16:creationId xmlns:a16="http://schemas.microsoft.com/office/drawing/2014/main" xmlns="" id="{9A635035-1E20-4894-BC7D-4B91A74D18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535" y="372066"/>
            <a:ext cx="3834174" cy="2875631"/>
          </a:xfrm>
          <a:prstGeom prst="rect">
            <a:avLst/>
          </a:prstGeom>
        </p:spPr>
      </p:pic>
      <p:pic>
        <p:nvPicPr>
          <p:cNvPr id="9" name="Picture 8">
            <a:extLst>
              <a:ext uri="{FF2B5EF4-FFF2-40B4-BE49-F238E27FC236}">
                <a16:creationId xmlns:a16="http://schemas.microsoft.com/office/drawing/2014/main" xmlns="" id="{D47C7DED-CC7D-4E93-A7FB-ECA776F5C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858" y="3200121"/>
            <a:ext cx="2857500" cy="2857500"/>
          </a:xfrm>
          <a:prstGeom prst="rect">
            <a:avLst/>
          </a:prstGeom>
        </p:spPr>
      </p:pic>
      <p:pic>
        <p:nvPicPr>
          <p:cNvPr id="13" name="Picture 12">
            <a:extLst>
              <a:ext uri="{FF2B5EF4-FFF2-40B4-BE49-F238E27FC236}">
                <a16:creationId xmlns:a16="http://schemas.microsoft.com/office/drawing/2014/main" xmlns="" id="{DF4B2409-9C00-4A47-B975-1ABFB1A6DD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207"/>
          <a:stretch/>
        </p:blipFill>
        <p:spPr>
          <a:xfrm>
            <a:off x="3817709" y="3332965"/>
            <a:ext cx="3576528" cy="2661593"/>
          </a:xfrm>
          <a:prstGeom prst="rect">
            <a:avLst/>
          </a:prstGeom>
        </p:spPr>
      </p:pic>
    </p:spTree>
    <p:extLst>
      <p:ext uri="{BB962C8B-B14F-4D97-AF65-F5344CB8AC3E}">
        <p14:creationId xmlns:p14="http://schemas.microsoft.com/office/powerpoint/2010/main" val="244462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57200"/>
            <a:ext cx="4524868" cy="1143000"/>
          </a:xfrm>
        </p:spPr>
        <p:txBody>
          <a:bodyPr>
            <a:normAutofit fontScale="90000"/>
          </a:bodyPr>
          <a:lstStyle/>
          <a:p>
            <a:r>
              <a:rPr lang="en-US" dirty="0" smtClean="0"/>
              <a:t>Not a </a:t>
            </a:r>
            <a:r>
              <a:rPr lang="en-US" dirty="0"/>
              <a:t>S</a:t>
            </a:r>
            <a:r>
              <a:rPr lang="en-US" dirty="0" smtClean="0"/>
              <a:t>tatic Problem</a:t>
            </a:r>
            <a:endParaRPr lang="en-US" dirty="0"/>
          </a:p>
        </p:txBody>
      </p:sp>
      <p:sp>
        <p:nvSpPr>
          <p:cNvPr id="3" name="Content Placeholder 2"/>
          <p:cNvSpPr>
            <a:spLocks noGrp="1"/>
          </p:cNvSpPr>
          <p:nvPr>
            <p:ph idx="1"/>
          </p:nvPr>
        </p:nvSpPr>
        <p:spPr/>
        <p:txBody>
          <a:bodyPr/>
          <a:lstStyle/>
          <a:p>
            <a:endParaRPr lang="en-US" dirty="0" smtClean="0"/>
          </a:p>
          <a:p>
            <a:r>
              <a:rPr lang="en-US" dirty="0" smtClean="0"/>
              <a:t>As-Designed Bridge</a:t>
            </a:r>
          </a:p>
          <a:p>
            <a:r>
              <a:rPr lang="en-US" dirty="0" smtClean="0"/>
              <a:t>As-Detailed Bridge</a:t>
            </a:r>
          </a:p>
          <a:p>
            <a:r>
              <a:rPr lang="en-US" dirty="0" smtClean="0"/>
              <a:t>As-Fabricated Bridge</a:t>
            </a:r>
          </a:p>
          <a:p>
            <a:pPr lvl="1"/>
            <a:r>
              <a:rPr lang="en-US" dirty="0" smtClean="0"/>
              <a:t>NCR</a:t>
            </a:r>
          </a:p>
          <a:p>
            <a:pPr lvl="1"/>
            <a:r>
              <a:rPr lang="en-US" dirty="0" smtClean="0"/>
              <a:t>RFI Changes</a:t>
            </a:r>
          </a:p>
          <a:p>
            <a:pPr lvl="1"/>
            <a:r>
              <a:rPr lang="en-US" dirty="0" smtClean="0"/>
              <a:t>Etc.</a:t>
            </a:r>
          </a:p>
        </p:txBody>
      </p:sp>
      <p:pic>
        <p:nvPicPr>
          <p:cNvPr id="6" name="Picture Placeholder 8"/>
          <p:cNvPicPr>
            <a:picLocks noChangeAspect="1"/>
          </p:cNvPicPr>
          <p:nvPr/>
        </p:nvPicPr>
        <p:blipFill rotWithShape="1">
          <a:blip r:embed="rId2">
            <a:extLst>
              <a:ext uri="{28A0092B-C50C-407E-A947-70E740481C1C}">
                <a14:useLocalDpi xmlns:a14="http://schemas.microsoft.com/office/drawing/2010/main" val="0"/>
              </a:ext>
            </a:extLst>
          </a:blip>
          <a:srcRect l="33640" r="3224"/>
          <a:stretch/>
        </p:blipFill>
        <p:spPr>
          <a:xfrm>
            <a:off x="4551174" y="951345"/>
            <a:ext cx="4583590" cy="5444835"/>
          </a:xfrm>
          <a:prstGeom prst="rect">
            <a:avLst/>
          </a:prstGeom>
        </p:spPr>
      </p:pic>
    </p:spTree>
    <p:extLst>
      <p:ext uri="{BB962C8B-B14F-4D97-AF65-F5344CB8AC3E}">
        <p14:creationId xmlns:p14="http://schemas.microsoft.com/office/powerpoint/2010/main" val="1286675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83080"/>
            <a:ext cx="3692611" cy="4351338"/>
          </a:xfrm>
        </p:spPr>
        <p:txBody>
          <a:bodyPr/>
          <a:lstStyle/>
          <a:p>
            <a:endParaRPr lang="en-US" dirty="0" smtClean="0"/>
          </a:p>
          <a:p>
            <a:r>
              <a:rPr lang="en-US" dirty="0" smtClean="0"/>
              <a:t>As-Designed Bridge</a:t>
            </a:r>
          </a:p>
          <a:p>
            <a:r>
              <a:rPr lang="en-US" dirty="0" smtClean="0"/>
              <a:t>As-Detailed Bridge</a:t>
            </a:r>
          </a:p>
          <a:p>
            <a:r>
              <a:rPr lang="en-US" dirty="0" smtClean="0"/>
              <a:t>As-Fabricated Bridge</a:t>
            </a:r>
          </a:p>
          <a:p>
            <a:r>
              <a:rPr lang="en-US" dirty="0" smtClean="0"/>
              <a:t>As-Constructed Bridge</a:t>
            </a:r>
          </a:p>
          <a:p>
            <a:r>
              <a:rPr lang="en-US" dirty="0" smtClean="0"/>
              <a:t>As-Inspected Bridge</a:t>
            </a:r>
          </a:p>
          <a:p>
            <a:pPr lvl="1"/>
            <a:r>
              <a:rPr lang="en-US" dirty="0" smtClean="0"/>
              <a:t>Deterioration</a:t>
            </a:r>
          </a:p>
        </p:txBody>
      </p:sp>
      <p:pic>
        <p:nvPicPr>
          <p:cNvPr id="6"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r="31390"/>
          <a:stretch/>
        </p:blipFill>
        <p:spPr>
          <a:xfrm>
            <a:off x="4394352" y="0"/>
            <a:ext cx="6273648" cy="6858000"/>
          </a:xfrm>
          <a:prstGeom prst="rect">
            <a:avLst/>
          </a:prstGeom>
        </p:spPr>
      </p:pic>
      <p:sp>
        <p:nvSpPr>
          <p:cNvPr id="8" name="Content Placeholder 2"/>
          <p:cNvSpPr txBox="1">
            <a:spLocks/>
          </p:cNvSpPr>
          <p:nvPr/>
        </p:nvSpPr>
        <p:spPr>
          <a:xfrm>
            <a:off x="254223" y="861532"/>
            <a:ext cx="3692611" cy="15642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dirty="0"/>
              <a:t>Roadway Model</a:t>
            </a:r>
          </a:p>
          <a:p>
            <a:r>
              <a:rPr lang="en-US" dirty="0"/>
              <a:t>As-Analyzed Bridge</a:t>
            </a:r>
          </a:p>
        </p:txBody>
      </p:sp>
      <p:sp>
        <p:nvSpPr>
          <p:cNvPr id="9" name="Content Placeholder 2"/>
          <p:cNvSpPr txBox="1">
            <a:spLocks/>
          </p:cNvSpPr>
          <p:nvPr/>
        </p:nvSpPr>
        <p:spPr>
          <a:xfrm>
            <a:off x="209187" y="5270768"/>
            <a:ext cx="3692611" cy="10461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dirty="0"/>
              <a:t>As-Load Rated </a:t>
            </a:r>
            <a:r>
              <a:rPr lang="en-US" dirty="0" smtClean="0"/>
              <a:t>Bridge</a:t>
            </a:r>
            <a:endParaRPr lang="en-US" dirty="0"/>
          </a:p>
        </p:txBody>
      </p:sp>
      <p:sp>
        <p:nvSpPr>
          <p:cNvPr id="10" name="Title 1"/>
          <p:cNvSpPr>
            <a:spLocks noGrp="1"/>
          </p:cNvSpPr>
          <p:nvPr>
            <p:ph type="title"/>
          </p:nvPr>
        </p:nvSpPr>
        <p:spPr>
          <a:xfrm>
            <a:off x="1" y="457200"/>
            <a:ext cx="4524868" cy="1143000"/>
          </a:xfrm>
        </p:spPr>
        <p:txBody>
          <a:bodyPr>
            <a:normAutofit fontScale="90000"/>
          </a:bodyPr>
          <a:lstStyle/>
          <a:p>
            <a:r>
              <a:rPr lang="en-US" dirty="0" smtClean="0"/>
              <a:t>Not a </a:t>
            </a:r>
            <a:r>
              <a:rPr lang="en-US" dirty="0"/>
              <a:t>S</a:t>
            </a:r>
            <a:r>
              <a:rPr lang="en-US" dirty="0" smtClean="0"/>
              <a:t>tatic Problem</a:t>
            </a:r>
            <a:endParaRPr lang="en-US" dirty="0"/>
          </a:p>
        </p:txBody>
      </p:sp>
    </p:spTree>
    <p:extLst>
      <p:ext uri="{BB962C8B-B14F-4D97-AF65-F5344CB8AC3E}">
        <p14:creationId xmlns:p14="http://schemas.microsoft.com/office/powerpoint/2010/main" val="360541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Challenges and Need for Standardization</a:t>
            </a:r>
            <a:endParaRPr lang="en-US" dirty="0"/>
          </a:p>
        </p:txBody>
      </p:sp>
      <p:sp>
        <p:nvSpPr>
          <p:cNvPr id="3" name="Content Placeholder 2"/>
          <p:cNvSpPr>
            <a:spLocks noGrp="1"/>
          </p:cNvSpPr>
          <p:nvPr>
            <p:ph idx="1"/>
          </p:nvPr>
        </p:nvSpPr>
        <p:spPr/>
        <p:txBody>
          <a:bodyPr/>
          <a:lstStyle/>
          <a:p>
            <a:r>
              <a:rPr lang="en-US" dirty="0" smtClean="0"/>
              <a:t>Industry-wide consensus is necessary</a:t>
            </a:r>
          </a:p>
          <a:p>
            <a:r>
              <a:rPr lang="en-US" dirty="0"/>
              <a:t>Open format (i.e. not propriety)</a:t>
            </a:r>
          </a:p>
          <a:p>
            <a:r>
              <a:rPr lang="en-US" dirty="0" smtClean="0"/>
              <a:t>Stewardship of standards</a:t>
            </a:r>
          </a:p>
          <a:p>
            <a:r>
              <a:rPr lang="en-US" dirty="0" smtClean="0"/>
              <a:t>Changes work flow of engineers</a:t>
            </a:r>
          </a:p>
          <a:p>
            <a:r>
              <a:rPr lang="en-US" dirty="0"/>
              <a:t>Legal and liability considerations</a:t>
            </a:r>
          </a:p>
          <a:p>
            <a:r>
              <a:rPr lang="en-US" dirty="0" smtClean="0"/>
              <a:t>Data </a:t>
            </a:r>
            <a:r>
              <a:rPr lang="en-US" dirty="0"/>
              <a:t>needs to have life expectancy similar to bridge life </a:t>
            </a:r>
            <a:r>
              <a:rPr lang="en-US" dirty="0" smtClean="0"/>
              <a:t>expectancy</a:t>
            </a:r>
            <a:endParaRPr lang="en-US" dirty="0"/>
          </a:p>
        </p:txBody>
      </p:sp>
      <p:pic>
        <p:nvPicPr>
          <p:cNvPr id="2050" name="Picture 2" descr="shutterstock_130373087"/>
          <p:cNvPicPr>
            <a:picLocks noChangeAspect="1" noChangeArrowheads="1"/>
          </p:cNvPicPr>
          <p:nvPr/>
        </p:nvPicPr>
        <p:blipFill rotWithShape="1">
          <a:blip r:embed="rId2">
            <a:extLst>
              <a:ext uri="{28A0092B-C50C-407E-A947-70E740481C1C}">
                <a14:useLocalDpi xmlns:a14="http://schemas.microsoft.com/office/drawing/2010/main" val="0"/>
              </a:ext>
            </a:extLst>
          </a:blip>
          <a:srcRect t="-1" b="7076"/>
          <a:stretch/>
        </p:blipFill>
        <p:spPr bwMode="auto">
          <a:xfrm>
            <a:off x="5149049" y="4793961"/>
            <a:ext cx="3994951" cy="2064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2604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532"/>
            <a:ext cx="9144000" cy="1325563"/>
          </a:xfrm>
        </p:spPr>
        <p:txBody>
          <a:bodyPr>
            <a:normAutofit/>
          </a:bodyPr>
          <a:lstStyle/>
          <a:p>
            <a:r>
              <a:rPr lang="en-US" sz="3600" dirty="0"/>
              <a:t>Word Association: </a:t>
            </a:r>
            <a:r>
              <a:rPr lang="en-US" sz="3200" i="1" dirty="0"/>
              <a:t>What </a:t>
            </a:r>
            <a:r>
              <a:rPr lang="en-US" sz="3200" i="1" dirty="0" smtClean="0"/>
              <a:t>do </a:t>
            </a:r>
            <a:r>
              <a:rPr lang="en-US" sz="3200" i="1" dirty="0"/>
              <a:t>they have in common?</a:t>
            </a:r>
            <a:endParaRPr lang="en-US" sz="3600" i="1" dirty="0"/>
          </a:p>
        </p:txBody>
      </p:sp>
      <p:sp>
        <p:nvSpPr>
          <p:cNvPr id="5" name="Content Placeholder 2"/>
          <p:cNvSpPr txBox="1">
            <a:spLocks/>
          </p:cNvSpPr>
          <p:nvPr/>
        </p:nvSpPr>
        <p:spPr bwMode="auto">
          <a:xfrm>
            <a:off x="228600" y="1198565"/>
            <a:ext cx="8763000" cy="503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kern="1200">
                <a:solidFill>
                  <a:schemeClr val="tx1"/>
                </a:solidFill>
                <a:latin typeface="+mn-lt"/>
                <a:ea typeface="+mn-ea"/>
                <a:cs typeface="+mn-cs"/>
              </a:defRPr>
            </a:lvl1pPr>
            <a:lvl2pPr marL="742950" indent="-285750" algn="l" rtl="0" fontAlgn="base">
              <a:spcBef>
                <a:spcPct val="20000"/>
              </a:spcBef>
              <a:spcAft>
                <a:spcPct val="0"/>
              </a:spcAft>
              <a:buChar char="–"/>
              <a:defRPr sz="2400" kern="1200">
                <a:solidFill>
                  <a:schemeClr val="tx1"/>
                </a:solidFill>
                <a:latin typeface="+mn-lt"/>
                <a:ea typeface="+mn-ea"/>
                <a:cs typeface="+mn-cs"/>
              </a:defRPr>
            </a:lvl2pPr>
            <a:lvl3pPr marL="1143000" indent="-228600" algn="l" rtl="0" fontAlgn="base">
              <a:spcBef>
                <a:spcPct val="20000"/>
              </a:spcBef>
              <a:spcAft>
                <a:spcPct val="0"/>
              </a:spcAft>
              <a:buChar char="•"/>
              <a:defRPr sz="2000" kern="1200">
                <a:solidFill>
                  <a:schemeClr val="tx1"/>
                </a:solidFill>
                <a:latin typeface="+mn-lt"/>
                <a:ea typeface="+mn-ea"/>
                <a:cs typeface="+mn-cs"/>
              </a:defRPr>
            </a:lvl3pPr>
            <a:lvl4pPr marL="1600200" indent="-228600" algn="l" rtl="0" fontAlgn="base">
              <a:spcBef>
                <a:spcPct val="20000"/>
              </a:spcBef>
              <a:spcAft>
                <a:spcPct val="0"/>
              </a:spcAft>
              <a:buChar char="–"/>
              <a:defRPr sz="1800" kern="1200">
                <a:solidFill>
                  <a:schemeClr val="tx1"/>
                </a:solidFill>
                <a:latin typeface="+mn-lt"/>
                <a:ea typeface="+mn-ea"/>
                <a:cs typeface="+mn-cs"/>
              </a:defRPr>
            </a:lvl4pPr>
            <a:lvl5pPr marL="2057400" indent="-228600" algn="l" rtl="0" fontAlgn="base">
              <a:spcBef>
                <a:spcPct val="20000"/>
              </a:spcBef>
              <a:spcAft>
                <a:spcPct val="0"/>
              </a:spcAft>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Same word, different meaning</a:t>
            </a:r>
          </a:p>
        </p:txBody>
      </p:sp>
      <p:pic>
        <p:nvPicPr>
          <p:cNvPr id="6" name="Picture 2" descr="F:\Users\CosMan\Downloads\Bridge_declarer.jpg"/>
          <p:cNvPicPr>
            <a:picLocks noChangeAspect="1" noChangeArrowheads="1"/>
          </p:cNvPicPr>
          <p:nvPr/>
        </p:nvPicPr>
        <p:blipFill>
          <a:blip r:embed="rId3" cstate="print"/>
          <a:srcRect/>
          <a:stretch>
            <a:fillRect/>
          </a:stretch>
        </p:blipFill>
        <p:spPr bwMode="auto">
          <a:xfrm>
            <a:off x="5867400" y="3090672"/>
            <a:ext cx="3013364" cy="2651760"/>
          </a:xfrm>
          <a:prstGeom prst="rect">
            <a:avLst/>
          </a:prstGeom>
          <a:noFill/>
        </p:spPr>
      </p:pic>
      <p:pic>
        <p:nvPicPr>
          <p:cNvPr id="7" name="Picture 3" descr="F:\Users\CosMan\Downloads\maap-500x217.jpg"/>
          <p:cNvPicPr>
            <a:picLocks noChangeAspect="1" noChangeArrowheads="1"/>
          </p:cNvPicPr>
          <p:nvPr/>
        </p:nvPicPr>
        <p:blipFill>
          <a:blip r:embed="rId4" cstate="print"/>
          <a:srcRect/>
          <a:stretch>
            <a:fillRect/>
          </a:stretch>
        </p:blipFill>
        <p:spPr bwMode="auto">
          <a:xfrm>
            <a:off x="381000" y="1219202"/>
            <a:ext cx="4114800" cy="1785823"/>
          </a:xfrm>
          <a:prstGeom prst="rect">
            <a:avLst/>
          </a:prstGeom>
          <a:noFill/>
        </p:spPr>
      </p:pic>
      <p:pic>
        <p:nvPicPr>
          <p:cNvPr id="8" name="Picture 4" descr="F:\Users\CosMan\Downloads\nose.jpg"/>
          <p:cNvPicPr>
            <a:picLocks noChangeAspect="1" noChangeArrowheads="1"/>
          </p:cNvPicPr>
          <p:nvPr/>
        </p:nvPicPr>
        <p:blipFill>
          <a:blip r:embed="rId5" cstate="print"/>
          <a:srcRect/>
          <a:stretch>
            <a:fillRect/>
          </a:stretch>
        </p:blipFill>
        <p:spPr bwMode="auto">
          <a:xfrm>
            <a:off x="3727450" y="3124200"/>
            <a:ext cx="1682750" cy="1682750"/>
          </a:xfrm>
          <a:prstGeom prst="rect">
            <a:avLst/>
          </a:prstGeom>
          <a:noFill/>
        </p:spPr>
      </p:pic>
      <p:pic>
        <p:nvPicPr>
          <p:cNvPr id="9" name="Picture 5" descr="F:\Users\CosMan\Downloads\Kahler_tremolo_system.JPG"/>
          <p:cNvPicPr>
            <a:picLocks noChangeAspect="1" noChangeArrowheads="1"/>
          </p:cNvPicPr>
          <p:nvPr/>
        </p:nvPicPr>
        <p:blipFill>
          <a:blip r:embed="rId6" cstate="print"/>
          <a:srcRect l="13953"/>
          <a:stretch>
            <a:fillRect/>
          </a:stretch>
        </p:blipFill>
        <p:spPr bwMode="auto">
          <a:xfrm>
            <a:off x="381002" y="3124200"/>
            <a:ext cx="3042329" cy="2651760"/>
          </a:xfrm>
          <a:prstGeom prst="rect">
            <a:avLst/>
          </a:prstGeom>
          <a:noFill/>
        </p:spPr>
      </p:pic>
      <p:sp>
        <p:nvSpPr>
          <p:cNvPr id="10" name="TextBox 9"/>
          <p:cNvSpPr txBox="1"/>
          <p:nvPr/>
        </p:nvSpPr>
        <p:spPr>
          <a:xfrm>
            <a:off x="3733800" y="4800602"/>
            <a:ext cx="1905000" cy="830997"/>
          </a:xfrm>
          <a:prstGeom prst="rect">
            <a:avLst/>
          </a:prstGeom>
          <a:noFill/>
        </p:spPr>
        <p:txBody>
          <a:bodyPr wrap="square" rtlCol="0">
            <a:spAutoFit/>
          </a:bodyPr>
          <a:lstStyle/>
          <a:p>
            <a:r>
              <a:rPr lang="en-US" sz="4800" b="1" dirty="0">
                <a:solidFill>
                  <a:srgbClr val="FF0000"/>
                </a:solidFill>
              </a:rPr>
              <a:t>Bridge</a:t>
            </a:r>
          </a:p>
        </p:txBody>
      </p:sp>
      <p:pic>
        <p:nvPicPr>
          <p:cNvPr id="11" name="Picture 6" descr="F:\Users\CosMan\Downloads\Rests_for_cue_sports.png"/>
          <p:cNvPicPr>
            <a:picLocks noChangeAspect="1" noChangeArrowheads="1"/>
          </p:cNvPicPr>
          <p:nvPr/>
        </p:nvPicPr>
        <p:blipFill>
          <a:blip r:embed="rId7" cstate="print"/>
          <a:srcRect t="20833" b="8333"/>
          <a:stretch>
            <a:fillRect/>
          </a:stretch>
        </p:blipFill>
        <p:spPr bwMode="auto">
          <a:xfrm>
            <a:off x="4800600" y="1219200"/>
            <a:ext cx="4114800" cy="1752600"/>
          </a:xfrm>
          <a:prstGeom prst="rect">
            <a:avLst/>
          </a:prstGeom>
          <a:noFill/>
        </p:spPr>
      </p:pic>
    </p:spTree>
    <p:extLst>
      <p:ext uri="{BB962C8B-B14F-4D97-AF65-F5344CB8AC3E}">
        <p14:creationId xmlns:p14="http://schemas.microsoft.com/office/powerpoint/2010/main" val="62091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15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56" y="5154970"/>
            <a:ext cx="9144000" cy="1667517"/>
          </a:xfrm>
          <a:solidFill>
            <a:schemeClr val="bg1"/>
          </a:solidFill>
          <a:ln>
            <a:noFill/>
          </a:ln>
        </p:spPr>
        <p:txBody>
          <a:bodyPr>
            <a:noAutofit/>
          </a:bodyPr>
          <a:lstStyle/>
          <a:p>
            <a:r>
              <a:rPr lang="en-US" sz="3200" dirty="0"/>
              <a:t>Same meaning, different word </a:t>
            </a:r>
          </a:p>
          <a:p>
            <a:pPr lvl="1"/>
            <a:r>
              <a:rPr lang="en-US" dirty="0"/>
              <a:t>“structural member designed to carry loads between or beyond points of support, usually narrow in relation to its length and horizontal or nearly so” </a:t>
            </a:r>
            <a:r>
              <a:rPr lang="en-US" i="1" dirty="0"/>
              <a:t>ISO 6707-1:1989 </a:t>
            </a:r>
          </a:p>
        </p:txBody>
      </p:sp>
      <p:pic>
        <p:nvPicPr>
          <p:cNvPr id="7" name="Picture 4" descr="http://quick-calcs.net/designs/images/Joists%20and%20beams%20above%20living%20room.jpg"/>
          <p:cNvPicPr>
            <a:picLocks noChangeAspect="1" noChangeArrowheads="1"/>
          </p:cNvPicPr>
          <p:nvPr/>
        </p:nvPicPr>
        <p:blipFill>
          <a:blip r:embed="rId3" cstate="print"/>
          <a:srcRect r="9091" b="15151"/>
          <a:stretch>
            <a:fillRect/>
          </a:stretch>
        </p:blipFill>
        <p:spPr bwMode="auto">
          <a:xfrm>
            <a:off x="152400" y="1524000"/>
            <a:ext cx="2895600" cy="1920240"/>
          </a:xfrm>
          <a:prstGeom prst="rect">
            <a:avLst/>
          </a:prstGeom>
          <a:noFill/>
        </p:spPr>
      </p:pic>
      <p:sp>
        <p:nvSpPr>
          <p:cNvPr id="8" name="TextBox 7"/>
          <p:cNvSpPr txBox="1"/>
          <p:nvPr/>
        </p:nvSpPr>
        <p:spPr>
          <a:xfrm>
            <a:off x="990600" y="972534"/>
            <a:ext cx="1219200" cy="646331"/>
          </a:xfrm>
          <a:prstGeom prst="rect">
            <a:avLst/>
          </a:prstGeom>
          <a:noFill/>
        </p:spPr>
        <p:txBody>
          <a:bodyPr wrap="square" rtlCol="0">
            <a:spAutoFit/>
          </a:bodyPr>
          <a:lstStyle/>
          <a:p>
            <a:r>
              <a:rPr lang="en-US" sz="3600" dirty="0">
                <a:solidFill>
                  <a:srgbClr val="FF0000"/>
                </a:solidFill>
              </a:rPr>
              <a:t>Joist</a:t>
            </a:r>
          </a:p>
        </p:txBody>
      </p:sp>
      <p:sp>
        <p:nvSpPr>
          <p:cNvPr id="9" name="TextBox 8"/>
          <p:cNvSpPr txBox="1"/>
          <p:nvPr/>
        </p:nvSpPr>
        <p:spPr>
          <a:xfrm>
            <a:off x="6858001" y="972534"/>
            <a:ext cx="1480930" cy="646331"/>
          </a:xfrm>
          <a:prstGeom prst="rect">
            <a:avLst/>
          </a:prstGeom>
          <a:noFill/>
        </p:spPr>
        <p:txBody>
          <a:bodyPr wrap="square" rtlCol="0">
            <a:spAutoFit/>
          </a:bodyPr>
          <a:lstStyle/>
          <a:p>
            <a:r>
              <a:rPr lang="en-US" sz="3600" dirty="0">
                <a:solidFill>
                  <a:srgbClr val="FF0000"/>
                </a:solidFill>
              </a:rPr>
              <a:t>Girder</a:t>
            </a:r>
          </a:p>
        </p:txBody>
      </p:sp>
      <p:pic>
        <p:nvPicPr>
          <p:cNvPr id="10" name="Picture 14" descr="http://www.steelconstruction.info/images/thumb/9/95/R6_Fig7.png/400px-R6_Fig7.png"/>
          <p:cNvPicPr>
            <a:picLocks noChangeAspect="1" noChangeArrowheads="1"/>
          </p:cNvPicPr>
          <p:nvPr/>
        </p:nvPicPr>
        <p:blipFill>
          <a:blip r:embed="rId4" cstate="print"/>
          <a:srcRect/>
          <a:stretch>
            <a:fillRect/>
          </a:stretch>
        </p:blipFill>
        <p:spPr bwMode="auto">
          <a:xfrm>
            <a:off x="6096002" y="1524000"/>
            <a:ext cx="2909455" cy="1920240"/>
          </a:xfrm>
          <a:prstGeom prst="rect">
            <a:avLst/>
          </a:prstGeom>
          <a:noFill/>
        </p:spPr>
      </p:pic>
      <p:sp>
        <p:nvSpPr>
          <p:cNvPr id="11" name="TextBox 10"/>
          <p:cNvSpPr txBox="1"/>
          <p:nvPr/>
        </p:nvSpPr>
        <p:spPr>
          <a:xfrm>
            <a:off x="3962400" y="1005841"/>
            <a:ext cx="1219200" cy="646331"/>
          </a:xfrm>
          <a:prstGeom prst="rect">
            <a:avLst/>
          </a:prstGeom>
          <a:noFill/>
        </p:spPr>
        <p:txBody>
          <a:bodyPr wrap="square" rtlCol="0">
            <a:spAutoFit/>
          </a:bodyPr>
          <a:lstStyle/>
          <a:p>
            <a:r>
              <a:rPr lang="en-US" sz="3600" dirty="0">
                <a:solidFill>
                  <a:srgbClr val="FF0000"/>
                </a:solidFill>
              </a:rPr>
              <a:t>Lintel</a:t>
            </a:r>
          </a:p>
        </p:txBody>
      </p:sp>
      <p:sp>
        <p:nvSpPr>
          <p:cNvPr id="12" name="TextBox 11"/>
          <p:cNvSpPr txBox="1"/>
          <p:nvPr/>
        </p:nvSpPr>
        <p:spPr>
          <a:xfrm>
            <a:off x="114300" y="3493899"/>
            <a:ext cx="5867400" cy="1815882"/>
          </a:xfrm>
          <a:prstGeom prst="rect">
            <a:avLst/>
          </a:prstGeom>
          <a:noFill/>
        </p:spPr>
        <p:txBody>
          <a:bodyPr wrap="square" rtlCol="0">
            <a:spAutoFit/>
          </a:bodyPr>
          <a:lstStyle/>
          <a:p>
            <a:r>
              <a:rPr lang="en-US" sz="2800" dirty="0"/>
              <a:t>joist, lintel, rafter, </a:t>
            </a:r>
            <a:r>
              <a:rPr lang="en-US" sz="2800" dirty="0" err="1"/>
              <a:t>purlin</a:t>
            </a:r>
            <a:r>
              <a:rPr lang="en-US" sz="2800" dirty="0"/>
              <a:t>, spar, girder, balk, timber, plank, support, strut, scantling, transom, stringer, collar beam, I-beam, …</a:t>
            </a:r>
          </a:p>
        </p:txBody>
      </p:sp>
      <p:sp>
        <p:nvSpPr>
          <p:cNvPr id="13" name="TextBox 12"/>
          <p:cNvSpPr txBox="1"/>
          <p:nvPr/>
        </p:nvSpPr>
        <p:spPr>
          <a:xfrm>
            <a:off x="1516546" y="3993643"/>
            <a:ext cx="2514600" cy="830997"/>
          </a:xfrm>
          <a:prstGeom prst="rect">
            <a:avLst/>
          </a:prstGeom>
          <a:noFill/>
        </p:spPr>
        <p:txBody>
          <a:bodyPr wrap="square" rtlCol="0">
            <a:spAutoFit/>
          </a:bodyPr>
          <a:lstStyle/>
          <a:p>
            <a:r>
              <a:rPr lang="en-US" sz="4800" dirty="0"/>
              <a:t>Beam</a:t>
            </a:r>
          </a:p>
        </p:txBody>
      </p:sp>
      <p:grpSp>
        <p:nvGrpSpPr>
          <p:cNvPr id="14" name="Group 13"/>
          <p:cNvGrpSpPr/>
          <p:nvPr/>
        </p:nvGrpSpPr>
        <p:grpSpPr>
          <a:xfrm>
            <a:off x="3124202" y="1524000"/>
            <a:ext cx="2895601" cy="1920240"/>
            <a:chOff x="3124200" y="1524000"/>
            <a:chExt cx="2895601" cy="1920240"/>
          </a:xfrm>
        </p:grpSpPr>
        <p:pic>
          <p:nvPicPr>
            <p:cNvPr id="15" name="Picture 2" descr="F:\Users\CosMan\Downloads\lintels.jpg"/>
            <p:cNvPicPr>
              <a:picLocks noChangeAspect="1" noChangeArrowheads="1"/>
            </p:cNvPicPr>
            <p:nvPr/>
          </p:nvPicPr>
          <p:blipFill>
            <a:blip r:embed="rId5" cstate="print"/>
            <a:srcRect b="14664"/>
            <a:stretch>
              <a:fillRect/>
            </a:stretch>
          </p:blipFill>
          <p:spPr bwMode="auto">
            <a:xfrm>
              <a:off x="3124200" y="1524000"/>
              <a:ext cx="2895601" cy="1920240"/>
            </a:xfrm>
            <a:prstGeom prst="rect">
              <a:avLst/>
            </a:prstGeom>
            <a:noFill/>
          </p:spPr>
        </p:pic>
        <p:sp>
          <p:nvSpPr>
            <p:cNvPr id="16" name="Right Arrow 27"/>
            <p:cNvSpPr/>
            <p:nvPr/>
          </p:nvSpPr>
          <p:spPr bwMode="auto">
            <a:xfrm rot="19401260">
              <a:off x="3263072" y="2543159"/>
              <a:ext cx="624838" cy="497941"/>
            </a:xfrm>
            <a:prstGeom prst="rightArrow">
              <a:avLst>
                <a:gd name="adj1" fmla="val 32766"/>
                <a:gd name="adj2" fmla="val 55927"/>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ln>
                  <a:solidFill>
                    <a:sysClr val="windowText" lastClr="000000"/>
                  </a:solidFill>
                </a:ln>
                <a:latin typeface="Arial" charset="0"/>
              </a:endParaRPr>
            </a:p>
          </p:txBody>
        </p:sp>
      </p:grpSp>
      <p:pic>
        <p:nvPicPr>
          <p:cNvPr id="17" name="Picture 3" descr="F:\Users\CosMan\Downloads\Roof_framing_members_1.jpg"/>
          <p:cNvPicPr>
            <a:picLocks noChangeAspect="1" noChangeArrowheads="1"/>
          </p:cNvPicPr>
          <p:nvPr/>
        </p:nvPicPr>
        <p:blipFill>
          <a:blip r:embed="rId6" cstate="print"/>
          <a:srcRect/>
          <a:stretch>
            <a:fillRect/>
          </a:stretch>
        </p:blipFill>
        <p:spPr bwMode="auto">
          <a:xfrm>
            <a:off x="5433392" y="3208020"/>
            <a:ext cx="4114800" cy="2258568"/>
          </a:xfrm>
          <a:prstGeom prst="rect">
            <a:avLst/>
          </a:prstGeom>
          <a:noFill/>
        </p:spPr>
      </p:pic>
      <p:sp>
        <p:nvSpPr>
          <p:cNvPr id="19" name="Title 1"/>
          <p:cNvSpPr>
            <a:spLocks noGrp="1"/>
          </p:cNvSpPr>
          <p:nvPr>
            <p:ph type="title"/>
          </p:nvPr>
        </p:nvSpPr>
        <p:spPr>
          <a:xfrm>
            <a:off x="0" y="65532"/>
            <a:ext cx="9144000" cy="1325563"/>
          </a:xfrm>
        </p:spPr>
        <p:txBody>
          <a:bodyPr>
            <a:normAutofit/>
          </a:bodyPr>
          <a:lstStyle/>
          <a:p>
            <a:r>
              <a:rPr lang="en-US" sz="3600" dirty="0"/>
              <a:t>Word Association: </a:t>
            </a:r>
            <a:r>
              <a:rPr lang="en-US" sz="3200" i="1" dirty="0"/>
              <a:t>What </a:t>
            </a:r>
            <a:r>
              <a:rPr lang="en-US" sz="3200" i="1" dirty="0" smtClean="0"/>
              <a:t>do </a:t>
            </a:r>
            <a:r>
              <a:rPr lang="en-US" sz="3200" i="1" dirty="0"/>
              <a:t>they have in common?</a:t>
            </a:r>
            <a:endParaRPr lang="en-US" sz="3600" i="1" dirty="0"/>
          </a:p>
        </p:txBody>
      </p:sp>
    </p:spTree>
    <p:extLst>
      <p:ext uri="{BB962C8B-B14F-4D97-AF65-F5344CB8AC3E}">
        <p14:creationId xmlns:p14="http://schemas.microsoft.com/office/powerpoint/2010/main" val="3247223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56" y="5128336"/>
            <a:ext cx="9144000" cy="1667517"/>
          </a:xfrm>
          <a:solidFill>
            <a:schemeClr val="bg1"/>
          </a:solidFill>
          <a:ln>
            <a:noFill/>
          </a:ln>
        </p:spPr>
        <p:txBody>
          <a:bodyPr>
            <a:noAutofit/>
          </a:bodyPr>
          <a:lstStyle/>
          <a:p>
            <a:r>
              <a:rPr lang="en-US" sz="3200" dirty="0"/>
              <a:t>Same meaning, different word </a:t>
            </a:r>
          </a:p>
          <a:p>
            <a:pPr lvl="1"/>
            <a:r>
              <a:rPr lang="en-US" dirty="0"/>
              <a:t>“structural member designed to carry loads between or beyond points of support, usually narrow in relation to its length and horizontal or nearly so” </a:t>
            </a:r>
            <a:r>
              <a:rPr lang="en-US" i="1" dirty="0"/>
              <a:t>ISO 6707-1:1989 </a:t>
            </a:r>
          </a:p>
        </p:txBody>
      </p:sp>
      <p:pic>
        <p:nvPicPr>
          <p:cNvPr id="7" name="Picture 4" descr="http://quick-calcs.net/designs/images/Joists%20and%20beams%20above%20living%20room.jpg"/>
          <p:cNvPicPr>
            <a:picLocks noChangeAspect="1" noChangeArrowheads="1"/>
          </p:cNvPicPr>
          <p:nvPr/>
        </p:nvPicPr>
        <p:blipFill>
          <a:blip r:embed="rId3" cstate="print"/>
          <a:srcRect r="9091" b="15151"/>
          <a:stretch>
            <a:fillRect/>
          </a:stretch>
        </p:blipFill>
        <p:spPr bwMode="auto">
          <a:xfrm>
            <a:off x="152400" y="1524000"/>
            <a:ext cx="2895600" cy="1920240"/>
          </a:xfrm>
          <a:prstGeom prst="rect">
            <a:avLst/>
          </a:prstGeom>
          <a:noFill/>
        </p:spPr>
      </p:pic>
      <p:sp>
        <p:nvSpPr>
          <p:cNvPr id="8" name="TextBox 7"/>
          <p:cNvSpPr txBox="1"/>
          <p:nvPr/>
        </p:nvSpPr>
        <p:spPr>
          <a:xfrm>
            <a:off x="990600" y="972534"/>
            <a:ext cx="1219200" cy="646331"/>
          </a:xfrm>
          <a:prstGeom prst="rect">
            <a:avLst/>
          </a:prstGeom>
          <a:noFill/>
        </p:spPr>
        <p:txBody>
          <a:bodyPr wrap="square" rtlCol="0">
            <a:spAutoFit/>
          </a:bodyPr>
          <a:lstStyle/>
          <a:p>
            <a:r>
              <a:rPr lang="en-US" sz="3600" dirty="0">
                <a:solidFill>
                  <a:srgbClr val="FF0000"/>
                </a:solidFill>
              </a:rPr>
              <a:t>Joist</a:t>
            </a:r>
          </a:p>
        </p:txBody>
      </p:sp>
      <p:sp>
        <p:nvSpPr>
          <p:cNvPr id="9" name="TextBox 8"/>
          <p:cNvSpPr txBox="1"/>
          <p:nvPr/>
        </p:nvSpPr>
        <p:spPr>
          <a:xfrm>
            <a:off x="6858001" y="972534"/>
            <a:ext cx="1480930" cy="646331"/>
          </a:xfrm>
          <a:prstGeom prst="rect">
            <a:avLst/>
          </a:prstGeom>
          <a:noFill/>
        </p:spPr>
        <p:txBody>
          <a:bodyPr wrap="square" rtlCol="0">
            <a:spAutoFit/>
          </a:bodyPr>
          <a:lstStyle/>
          <a:p>
            <a:r>
              <a:rPr lang="en-US" sz="3600" dirty="0">
                <a:solidFill>
                  <a:srgbClr val="FF0000"/>
                </a:solidFill>
              </a:rPr>
              <a:t>Girder</a:t>
            </a:r>
          </a:p>
        </p:txBody>
      </p:sp>
      <p:sp>
        <p:nvSpPr>
          <p:cNvPr id="11" name="TextBox 10"/>
          <p:cNvSpPr txBox="1"/>
          <p:nvPr/>
        </p:nvSpPr>
        <p:spPr>
          <a:xfrm>
            <a:off x="3962400" y="1005841"/>
            <a:ext cx="1219200" cy="646331"/>
          </a:xfrm>
          <a:prstGeom prst="rect">
            <a:avLst/>
          </a:prstGeom>
          <a:noFill/>
        </p:spPr>
        <p:txBody>
          <a:bodyPr wrap="square" rtlCol="0">
            <a:spAutoFit/>
          </a:bodyPr>
          <a:lstStyle/>
          <a:p>
            <a:r>
              <a:rPr lang="en-US" sz="3600" dirty="0">
                <a:solidFill>
                  <a:srgbClr val="FF0000"/>
                </a:solidFill>
              </a:rPr>
              <a:t>Lintel</a:t>
            </a:r>
          </a:p>
        </p:txBody>
      </p:sp>
      <p:sp>
        <p:nvSpPr>
          <p:cNvPr id="13" name="TextBox 12"/>
          <p:cNvSpPr txBox="1"/>
          <p:nvPr/>
        </p:nvSpPr>
        <p:spPr>
          <a:xfrm>
            <a:off x="3376965" y="3889033"/>
            <a:ext cx="2514600" cy="830997"/>
          </a:xfrm>
          <a:prstGeom prst="rect">
            <a:avLst/>
          </a:prstGeom>
          <a:noFill/>
        </p:spPr>
        <p:txBody>
          <a:bodyPr wrap="square" rtlCol="0">
            <a:spAutoFit/>
          </a:bodyPr>
          <a:lstStyle/>
          <a:p>
            <a:r>
              <a:rPr lang="en-US" sz="4800" dirty="0" smtClean="0"/>
              <a:t>Beam?</a:t>
            </a:r>
            <a:endParaRPr lang="en-US" sz="4800" dirty="0"/>
          </a:p>
        </p:txBody>
      </p:sp>
      <p:grpSp>
        <p:nvGrpSpPr>
          <p:cNvPr id="14" name="Group 13"/>
          <p:cNvGrpSpPr/>
          <p:nvPr/>
        </p:nvGrpSpPr>
        <p:grpSpPr>
          <a:xfrm>
            <a:off x="3124202" y="1524000"/>
            <a:ext cx="2895601" cy="1920240"/>
            <a:chOff x="3124200" y="1524000"/>
            <a:chExt cx="2895601" cy="1920240"/>
          </a:xfrm>
        </p:grpSpPr>
        <p:pic>
          <p:nvPicPr>
            <p:cNvPr id="15" name="Picture 2" descr="F:\Users\CosMan\Downloads\lintels.jpg"/>
            <p:cNvPicPr>
              <a:picLocks noChangeAspect="1" noChangeArrowheads="1"/>
            </p:cNvPicPr>
            <p:nvPr/>
          </p:nvPicPr>
          <p:blipFill>
            <a:blip r:embed="rId4" cstate="print"/>
            <a:srcRect b="14664"/>
            <a:stretch>
              <a:fillRect/>
            </a:stretch>
          </p:blipFill>
          <p:spPr bwMode="auto">
            <a:xfrm>
              <a:off x="3124200" y="1524000"/>
              <a:ext cx="2895601" cy="1920240"/>
            </a:xfrm>
            <a:prstGeom prst="rect">
              <a:avLst/>
            </a:prstGeom>
            <a:noFill/>
          </p:spPr>
        </p:pic>
        <p:sp>
          <p:nvSpPr>
            <p:cNvPr id="16" name="Right Arrow 27"/>
            <p:cNvSpPr/>
            <p:nvPr/>
          </p:nvSpPr>
          <p:spPr bwMode="auto">
            <a:xfrm rot="19401260">
              <a:off x="3263072" y="2543159"/>
              <a:ext cx="624838" cy="497941"/>
            </a:xfrm>
            <a:prstGeom prst="rightArrow">
              <a:avLst>
                <a:gd name="adj1" fmla="val 32766"/>
                <a:gd name="adj2" fmla="val 55927"/>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ln>
                  <a:solidFill>
                    <a:sysClr val="windowText" lastClr="000000"/>
                  </a:solidFill>
                </a:ln>
                <a:latin typeface="Arial" charset="0"/>
              </a:endParaRPr>
            </a:p>
          </p:txBody>
        </p:sp>
      </p:grpSp>
      <p:sp>
        <p:nvSpPr>
          <p:cNvPr id="19" name="Title 1"/>
          <p:cNvSpPr>
            <a:spLocks noGrp="1"/>
          </p:cNvSpPr>
          <p:nvPr>
            <p:ph type="title"/>
          </p:nvPr>
        </p:nvSpPr>
        <p:spPr>
          <a:xfrm>
            <a:off x="0" y="65532"/>
            <a:ext cx="9144000" cy="1325563"/>
          </a:xfrm>
        </p:spPr>
        <p:txBody>
          <a:bodyPr>
            <a:normAutofit/>
          </a:bodyPr>
          <a:lstStyle/>
          <a:p>
            <a:r>
              <a:rPr lang="en-US" sz="3600" dirty="0"/>
              <a:t>Word Association: </a:t>
            </a:r>
            <a:r>
              <a:rPr lang="en-US" sz="3200" i="1" dirty="0"/>
              <a:t>What </a:t>
            </a:r>
            <a:r>
              <a:rPr lang="en-US" sz="3200" i="1" dirty="0" smtClean="0"/>
              <a:t>do </a:t>
            </a:r>
            <a:r>
              <a:rPr lang="en-US" sz="3200" i="1" dirty="0"/>
              <a:t>they have in common?</a:t>
            </a:r>
            <a:endParaRPr lang="en-US" sz="3600" i="1"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0630" y="1539056"/>
            <a:ext cx="2560320" cy="1920240"/>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r="17824"/>
          <a:stretch/>
        </p:blipFill>
        <p:spPr>
          <a:xfrm>
            <a:off x="299314" y="1468458"/>
            <a:ext cx="4093059" cy="3735620"/>
          </a:xfrm>
          <a:prstGeom prst="rect">
            <a:avLst/>
          </a:prstGeom>
        </p:spPr>
      </p:pic>
      <p:sp>
        <p:nvSpPr>
          <p:cNvPr id="6" name="TextBox 5"/>
          <p:cNvSpPr txBox="1"/>
          <p:nvPr/>
        </p:nvSpPr>
        <p:spPr>
          <a:xfrm>
            <a:off x="9542321" y="9262905"/>
            <a:ext cx="987385" cy="461665"/>
          </a:xfrm>
          <a:prstGeom prst="rect">
            <a:avLst/>
          </a:prstGeom>
          <a:solidFill>
            <a:schemeClr val="bg1"/>
          </a:solidFill>
        </p:spPr>
        <p:txBody>
          <a:bodyPr wrap="square" rtlCol="0">
            <a:spAutoFit/>
          </a:bodyPr>
          <a:lstStyle/>
          <a:p>
            <a:r>
              <a:rPr lang="en-US" sz="2400" dirty="0" smtClean="0"/>
              <a:t>Girder</a:t>
            </a:r>
            <a:endParaRPr lang="en-US" sz="2400" dirty="0"/>
          </a:p>
        </p:txBody>
      </p:sp>
      <p:sp>
        <p:nvSpPr>
          <p:cNvPr id="20" name="TextBox 19"/>
          <p:cNvSpPr txBox="1"/>
          <p:nvPr/>
        </p:nvSpPr>
        <p:spPr>
          <a:xfrm>
            <a:off x="1058179" y="3531784"/>
            <a:ext cx="1870894" cy="445097"/>
          </a:xfrm>
          <a:prstGeom prst="rect">
            <a:avLst/>
          </a:prstGeom>
          <a:solidFill>
            <a:schemeClr val="bg1"/>
          </a:solidFill>
          <a:ln w="19050">
            <a:solidFill>
              <a:schemeClr val="tx1"/>
            </a:solidFill>
          </a:ln>
        </p:spPr>
        <p:txBody>
          <a:bodyPr wrap="square" rtlCol="0">
            <a:spAutoFit/>
          </a:bodyPr>
          <a:lstStyle/>
          <a:p>
            <a:r>
              <a:rPr lang="en-US" sz="2800" dirty="0" smtClean="0"/>
              <a:t>Floorbeam</a:t>
            </a:r>
            <a:endParaRPr lang="en-US" sz="2800" dirty="0"/>
          </a:p>
        </p:txBody>
      </p:sp>
      <p:sp>
        <p:nvSpPr>
          <p:cNvPr id="21" name="TextBox 20"/>
          <p:cNvSpPr txBox="1"/>
          <p:nvPr/>
        </p:nvSpPr>
        <p:spPr>
          <a:xfrm>
            <a:off x="1421935" y="1260965"/>
            <a:ext cx="1420150" cy="445097"/>
          </a:xfrm>
          <a:prstGeom prst="rect">
            <a:avLst/>
          </a:prstGeom>
          <a:solidFill>
            <a:schemeClr val="bg1"/>
          </a:solidFill>
          <a:ln w="19050">
            <a:solidFill>
              <a:schemeClr val="tx1"/>
            </a:solidFill>
          </a:ln>
        </p:spPr>
        <p:txBody>
          <a:bodyPr wrap="square" rtlCol="0">
            <a:spAutoFit/>
          </a:bodyPr>
          <a:lstStyle/>
          <a:p>
            <a:r>
              <a:rPr lang="en-US" sz="2800" dirty="0" smtClean="0"/>
              <a:t>Stringer</a:t>
            </a:r>
            <a:endParaRPr lang="en-US" sz="2800" dirty="0"/>
          </a:p>
        </p:txBody>
      </p:sp>
      <p:sp>
        <p:nvSpPr>
          <p:cNvPr id="25" name="TextBox 24"/>
          <p:cNvSpPr txBox="1"/>
          <p:nvPr/>
        </p:nvSpPr>
        <p:spPr>
          <a:xfrm>
            <a:off x="28807" y="4479086"/>
            <a:ext cx="1248071" cy="445097"/>
          </a:xfrm>
          <a:prstGeom prst="rect">
            <a:avLst/>
          </a:prstGeom>
          <a:solidFill>
            <a:schemeClr val="bg1"/>
          </a:solidFill>
          <a:ln w="19050">
            <a:solidFill>
              <a:schemeClr val="tx1"/>
            </a:solidFill>
          </a:ln>
        </p:spPr>
        <p:txBody>
          <a:bodyPr wrap="square" rtlCol="0">
            <a:spAutoFit/>
          </a:bodyPr>
          <a:lstStyle/>
          <a:p>
            <a:r>
              <a:rPr lang="en-US" sz="2800" dirty="0" smtClean="0"/>
              <a:t>Girder</a:t>
            </a:r>
            <a:endParaRPr lang="en-US" sz="2800" dirty="0"/>
          </a:p>
        </p:txBody>
      </p:sp>
      <p:pic>
        <p:nvPicPr>
          <p:cNvPr id="22" name="Picture 3" descr="E:\UT Research 9-16-09\Pictures\SH71- SH130 Airport\2007_03_17_Erection_TAH\DSC_0462.JPG"/>
          <p:cNvPicPr>
            <a:picLocks noChangeAspect="1" noChangeArrowheads="1"/>
          </p:cNvPicPr>
          <p:nvPr/>
        </p:nvPicPr>
        <p:blipFill>
          <a:blip r:embed="rId7" cstate="print"/>
          <a:srcRect l="3166" r="24007"/>
          <a:stretch>
            <a:fillRect/>
          </a:stretch>
        </p:blipFill>
        <p:spPr bwMode="auto">
          <a:xfrm>
            <a:off x="4942172" y="1493715"/>
            <a:ext cx="4036068" cy="3685106"/>
          </a:xfrm>
          <a:prstGeom prst="rect">
            <a:avLst/>
          </a:prstGeom>
          <a:noFill/>
          <a:ln>
            <a:solidFill>
              <a:schemeClr val="tx1"/>
            </a:solidFill>
          </a:ln>
        </p:spPr>
      </p:pic>
      <p:sp>
        <p:nvSpPr>
          <p:cNvPr id="23" name="TextBox 22"/>
          <p:cNvSpPr txBox="1"/>
          <p:nvPr/>
        </p:nvSpPr>
        <p:spPr>
          <a:xfrm>
            <a:off x="7658129" y="1396499"/>
            <a:ext cx="1432475" cy="445097"/>
          </a:xfrm>
          <a:prstGeom prst="rect">
            <a:avLst/>
          </a:prstGeom>
          <a:solidFill>
            <a:schemeClr val="bg1"/>
          </a:solidFill>
          <a:ln w="19050">
            <a:solidFill>
              <a:schemeClr val="tx1"/>
            </a:solidFill>
          </a:ln>
        </p:spPr>
        <p:txBody>
          <a:bodyPr wrap="square" rtlCol="0">
            <a:spAutoFit/>
          </a:bodyPr>
          <a:lstStyle/>
          <a:p>
            <a:r>
              <a:rPr lang="en-US" sz="2800" dirty="0" smtClean="0"/>
              <a:t>I-Girder</a:t>
            </a:r>
            <a:endParaRPr lang="en-US" sz="2800" dirty="0"/>
          </a:p>
        </p:txBody>
      </p:sp>
      <p:sp>
        <p:nvSpPr>
          <p:cNvPr id="26" name="TextBox 25"/>
          <p:cNvSpPr txBox="1"/>
          <p:nvPr/>
        </p:nvSpPr>
        <p:spPr>
          <a:xfrm>
            <a:off x="3594305" y="3955866"/>
            <a:ext cx="1708501" cy="523220"/>
          </a:xfrm>
          <a:prstGeom prst="rect">
            <a:avLst/>
          </a:prstGeom>
          <a:solidFill>
            <a:schemeClr val="bg1"/>
          </a:solidFill>
          <a:ln w="19050">
            <a:solidFill>
              <a:schemeClr val="tx1"/>
            </a:solidFill>
          </a:ln>
        </p:spPr>
        <p:txBody>
          <a:bodyPr wrap="square" rtlCol="0">
            <a:spAutoFit/>
          </a:bodyPr>
          <a:lstStyle/>
          <a:p>
            <a:r>
              <a:rPr lang="en-US" sz="2800" dirty="0" smtClean="0"/>
              <a:t>Cantilever</a:t>
            </a:r>
            <a:endParaRPr lang="en-US" sz="2800" dirty="0"/>
          </a:p>
        </p:txBody>
      </p:sp>
    </p:spTree>
    <p:extLst>
      <p:ext uri="{BB962C8B-B14F-4D97-AF65-F5344CB8AC3E}">
        <p14:creationId xmlns:p14="http://schemas.microsoft.com/office/powerpoint/2010/main" val="342319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nodeType="afterEffect">
                                  <p:stCondLst>
                                    <p:cond delay="50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1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8"/>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1"/>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1" grpId="0"/>
      <p:bldP spid="11" grpId="1"/>
      <p:bldP spid="13" grpId="0"/>
      <p:bldP spid="13" grpId="1"/>
      <p:bldP spid="20" grpId="0" animBg="1"/>
      <p:bldP spid="21" grpId="0" animBg="1"/>
      <p:bldP spid="25" grpId="0" animBg="1"/>
      <p:bldP spid="23"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ampli.com/images/products/3145/3145-a.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123" y="1295402"/>
            <a:ext cx="2600007" cy="260000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0122" y="3989527"/>
            <a:ext cx="9278178" cy="2604683"/>
          </a:xfrm>
        </p:spPr>
        <p:txBody>
          <a:bodyPr>
            <a:normAutofit/>
          </a:bodyPr>
          <a:lstStyle/>
          <a:p>
            <a:r>
              <a:rPr lang="en-US" sz="3200" kern="0" dirty="0"/>
              <a:t>Podium: raised platform</a:t>
            </a:r>
          </a:p>
          <a:p>
            <a:endParaRPr lang="en-US" sz="2400" kern="0" dirty="0"/>
          </a:p>
          <a:p>
            <a:endParaRPr lang="en-US" sz="2400" kern="0" dirty="0"/>
          </a:p>
          <a:p>
            <a:endParaRPr lang="en-US" sz="2400" kern="0" dirty="0"/>
          </a:p>
          <a:p>
            <a:r>
              <a:rPr lang="en-US" sz="3200" kern="0" dirty="0"/>
              <a:t>Terms used improperly, but are still accepted as true.</a:t>
            </a:r>
          </a:p>
        </p:txBody>
      </p:sp>
      <p:pic>
        <p:nvPicPr>
          <p:cNvPr id="7" name="Picture 4" descr="https://encrypted-tbn1.gstatic.com/images?q=tbn:ANd9GcQZrd_kpIGeQOYXoBVuHiv0NIRxgrdytCLLPIH04VogfXfWUZ3JH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65952" y="1057595"/>
            <a:ext cx="2904807" cy="29048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600200" y="3802561"/>
            <a:ext cx="2514600" cy="769441"/>
          </a:xfrm>
          <a:prstGeom prst="rect">
            <a:avLst/>
          </a:prstGeom>
          <a:noFill/>
        </p:spPr>
        <p:txBody>
          <a:bodyPr wrap="square" rtlCol="0">
            <a:spAutoFit/>
          </a:bodyPr>
          <a:lstStyle/>
          <a:p>
            <a:r>
              <a:rPr lang="en-US" sz="4400" dirty="0">
                <a:solidFill>
                  <a:srgbClr val="FF0000"/>
                </a:solidFill>
              </a:rPr>
              <a:t>Podium</a:t>
            </a:r>
          </a:p>
        </p:txBody>
      </p:sp>
      <p:pic>
        <p:nvPicPr>
          <p:cNvPr id="9" name="Picture 6" descr="https://encrypted-tbn3.gstatic.com/images?q=tbn:ANd9GcRfewccQCusXNsP3AcZMCAySa1pz40jI5vcHEFZ3FrO0Rs6Fgfy"/>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3159" y="914400"/>
            <a:ext cx="3175343" cy="32683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648200" y="3802561"/>
            <a:ext cx="2514600" cy="769441"/>
          </a:xfrm>
          <a:prstGeom prst="rect">
            <a:avLst/>
          </a:prstGeom>
          <a:noFill/>
        </p:spPr>
        <p:txBody>
          <a:bodyPr wrap="square" rtlCol="0">
            <a:spAutoFit/>
          </a:bodyPr>
          <a:lstStyle/>
          <a:p>
            <a:r>
              <a:rPr lang="en-US" sz="4400" dirty="0">
                <a:solidFill>
                  <a:srgbClr val="00B050"/>
                </a:solidFill>
              </a:rPr>
              <a:t>Lectern</a:t>
            </a:r>
          </a:p>
        </p:txBody>
      </p:sp>
      <p:pic>
        <p:nvPicPr>
          <p:cNvPr id="11" name="Picture 8" descr="https://upload.wikimedia.org/wikipedia/commons/thumb/0/08/Victory_podium.png/1280px-Victory_podium.pn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2758" y="3876505"/>
            <a:ext cx="3101743" cy="23253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http://thumbs.dreamstime.com/z/blank-white-stage-podium-award-ceremony-event-vector-illustration-3949096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909" t="53949" r="9092" b="24243"/>
          <a:stretch/>
        </p:blipFill>
        <p:spPr bwMode="auto">
          <a:xfrm>
            <a:off x="1428030" y="4757737"/>
            <a:ext cx="2424198" cy="70643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bwMode="auto">
          <a:xfrm>
            <a:off x="1447800" y="4227212"/>
            <a:ext cx="2743200" cy="0"/>
          </a:xfrm>
          <a:prstGeom prst="line">
            <a:avLst/>
          </a:prstGeom>
          <a:solidFill>
            <a:schemeClr val="accent1"/>
          </a:solidFill>
          <a:ln w="57150" cap="flat" cmpd="sng" algn="ctr">
            <a:solidFill>
              <a:srgbClr val="FF0000"/>
            </a:solidFill>
            <a:prstDash val="solid"/>
            <a:round/>
            <a:headEnd type="none" w="med" len="med"/>
            <a:tailEnd type="none" w="med" len="med"/>
          </a:ln>
          <a:effectLst/>
        </p:spPr>
      </p:cxnSp>
      <p:sp>
        <p:nvSpPr>
          <p:cNvPr id="15" name="Title 1"/>
          <p:cNvSpPr>
            <a:spLocks noGrp="1"/>
          </p:cNvSpPr>
          <p:nvPr>
            <p:ph type="title"/>
          </p:nvPr>
        </p:nvSpPr>
        <p:spPr>
          <a:xfrm>
            <a:off x="0" y="65532"/>
            <a:ext cx="9144000" cy="1325563"/>
          </a:xfrm>
        </p:spPr>
        <p:txBody>
          <a:bodyPr>
            <a:normAutofit/>
          </a:bodyPr>
          <a:lstStyle/>
          <a:p>
            <a:r>
              <a:rPr lang="en-US" sz="3600" dirty="0"/>
              <a:t>Word Association: </a:t>
            </a:r>
            <a:r>
              <a:rPr lang="en-US" sz="3200" i="1" dirty="0"/>
              <a:t>What </a:t>
            </a:r>
            <a:r>
              <a:rPr lang="en-US" sz="3200" i="1" dirty="0" smtClean="0"/>
              <a:t>do </a:t>
            </a:r>
            <a:r>
              <a:rPr lang="en-US" sz="3200" i="1" dirty="0"/>
              <a:t>they have in common?</a:t>
            </a:r>
            <a:endParaRPr lang="en-US" sz="3600" i="1" dirty="0"/>
          </a:p>
        </p:txBody>
      </p:sp>
    </p:spTree>
    <p:extLst>
      <p:ext uri="{BB962C8B-B14F-4D97-AF65-F5344CB8AC3E}">
        <p14:creationId xmlns:p14="http://schemas.microsoft.com/office/powerpoint/2010/main" val="322738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8081" t="13760" r="8586" b="8125"/>
          <a:stretch/>
        </p:blipFill>
        <p:spPr>
          <a:xfrm>
            <a:off x="0" y="1379158"/>
            <a:ext cx="9144000" cy="5478843"/>
          </a:xfrm>
          <a:prstGeom prst="rect">
            <a:avLst/>
          </a:prstGeom>
        </p:spPr>
      </p:pic>
      <p:sp>
        <p:nvSpPr>
          <p:cNvPr id="2" name="Title 1"/>
          <p:cNvSpPr>
            <a:spLocks noGrp="1"/>
          </p:cNvSpPr>
          <p:nvPr>
            <p:ph type="title"/>
          </p:nvPr>
        </p:nvSpPr>
        <p:spPr>
          <a:xfrm>
            <a:off x="-685800" y="300474"/>
            <a:ext cx="10515600" cy="1325563"/>
          </a:xfrm>
        </p:spPr>
        <p:txBody>
          <a:bodyPr/>
          <a:lstStyle/>
          <a:p>
            <a:r>
              <a:rPr lang="en-US" dirty="0" smtClean="0"/>
              <a:t>Representative </a:t>
            </a:r>
            <a:r>
              <a:rPr lang="en-US" dirty="0" err="1" smtClean="0"/>
              <a:t>BrIM</a:t>
            </a:r>
            <a:r>
              <a:rPr lang="en-US" dirty="0" smtClean="0"/>
              <a:t> Projects</a:t>
            </a:r>
            <a:endParaRPr lang="en-US" dirty="0"/>
          </a:p>
        </p:txBody>
      </p:sp>
    </p:spTree>
    <p:extLst>
      <p:ext uri="{BB962C8B-B14F-4D97-AF65-F5344CB8AC3E}">
        <p14:creationId xmlns:p14="http://schemas.microsoft.com/office/powerpoint/2010/main" val="2787483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Efforts</a:t>
            </a:r>
            <a:endParaRPr lang="en-US" dirty="0"/>
          </a:p>
        </p:txBody>
      </p:sp>
      <p:sp>
        <p:nvSpPr>
          <p:cNvPr id="3" name="Content Placeholder 2"/>
          <p:cNvSpPr>
            <a:spLocks noGrp="1"/>
          </p:cNvSpPr>
          <p:nvPr>
            <p:ph idx="1"/>
          </p:nvPr>
        </p:nvSpPr>
        <p:spPr/>
        <p:txBody>
          <a:bodyPr/>
          <a:lstStyle/>
          <a:p>
            <a:r>
              <a:rPr lang="en-US" dirty="0" smtClean="0"/>
              <a:t>FHWA – Bridge Information Modeling Standards</a:t>
            </a:r>
          </a:p>
          <a:p>
            <a:r>
              <a:rPr lang="en-US" dirty="0" smtClean="0"/>
              <a:t>NCHRP 20-07 Task 377</a:t>
            </a:r>
          </a:p>
          <a:p>
            <a:r>
              <a:rPr lang="en-US" dirty="0" smtClean="0"/>
              <a:t>Future Pooled Funds Study</a:t>
            </a:r>
          </a:p>
          <a:p>
            <a:r>
              <a:rPr lang="en-US" dirty="0" smtClean="0"/>
              <a:t>AASHTO/NSBA Collaboration</a:t>
            </a:r>
            <a:endParaRPr lang="en-US" dirty="0"/>
          </a:p>
        </p:txBody>
      </p:sp>
    </p:spTree>
    <p:extLst>
      <p:ext uri="{BB962C8B-B14F-4D97-AF65-F5344CB8AC3E}">
        <p14:creationId xmlns:p14="http://schemas.microsoft.com/office/powerpoint/2010/main" val="11412261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7824" y="283221"/>
            <a:ext cx="8270060" cy="828085"/>
          </a:xfrm>
        </p:spPr>
        <p:txBody>
          <a:bodyPr>
            <a:normAutofit/>
          </a:bodyPr>
          <a:lstStyle/>
          <a:p>
            <a:r>
              <a:rPr lang="en-US" sz="4800" dirty="0">
                <a:latin typeface="Graphite Std" panose="03020502040602020204" pitchFamily="66" charset="0"/>
              </a:rPr>
              <a:t>BIM for Bridges and Structures</a:t>
            </a:r>
          </a:p>
        </p:txBody>
      </p:sp>
      <p:sp>
        <p:nvSpPr>
          <p:cNvPr id="3" name="Subtitle 2"/>
          <p:cNvSpPr>
            <a:spLocks noGrp="1"/>
          </p:cNvSpPr>
          <p:nvPr>
            <p:ph type="subTitle" idx="1"/>
          </p:nvPr>
        </p:nvSpPr>
        <p:spPr>
          <a:xfrm>
            <a:off x="1497026" y="1384821"/>
            <a:ext cx="6255143" cy="654372"/>
          </a:xfrm>
        </p:spPr>
        <p:txBody>
          <a:bodyPr>
            <a:normAutofit/>
          </a:bodyPr>
          <a:lstStyle/>
          <a:p>
            <a:r>
              <a:rPr lang="en-US" sz="2800" dirty="0"/>
              <a:t>KSPE/FHWA/KYTC Partnering Conference</a:t>
            </a:r>
          </a:p>
        </p:txBody>
      </p:sp>
      <p:sp>
        <p:nvSpPr>
          <p:cNvPr id="4" name="TextBox 3"/>
          <p:cNvSpPr txBox="1"/>
          <p:nvPr/>
        </p:nvSpPr>
        <p:spPr>
          <a:xfrm>
            <a:off x="2160573" y="2120113"/>
            <a:ext cx="4830945" cy="830997"/>
          </a:xfrm>
          <a:prstGeom prst="rect">
            <a:avLst/>
          </a:prstGeom>
          <a:noFill/>
        </p:spPr>
        <p:txBody>
          <a:bodyPr wrap="square" rtlCol="0">
            <a:spAutoFit/>
          </a:bodyPr>
          <a:lstStyle/>
          <a:p>
            <a:pPr algn="ctr"/>
            <a:r>
              <a:rPr lang="en-US" sz="2400" dirty="0">
                <a:solidFill>
                  <a:prstClr val="black"/>
                </a:solidFill>
              </a:rPr>
              <a:t>Structures Track – Galt House Room</a:t>
            </a:r>
          </a:p>
          <a:p>
            <a:pPr algn="ctr"/>
            <a:r>
              <a:rPr lang="en-US" sz="2400" dirty="0">
                <a:solidFill>
                  <a:prstClr val="black"/>
                </a:solidFill>
              </a:rPr>
              <a:t>August 16, 2017</a:t>
            </a:r>
          </a:p>
        </p:txBody>
      </p:sp>
      <p:sp>
        <p:nvSpPr>
          <p:cNvPr id="5" name="TextBox 4"/>
          <p:cNvSpPr txBox="1"/>
          <p:nvPr/>
        </p:nvSpPr>
        <p:spPr>
          <a:xfrm>
            <a:off x="3900361" y="5494492"/>
            <a:ext cx="2087687" cy="646331"/>
          </a:xfrm>
          <a:prstGeom prst="rect">
            <a:avLst/>
          </a:prstGeom>
          <a:noFill/>
        </p:spPr>
        <p:txBody>
          <a:bodyPr wrap="none" rtlCol="0">
            <a:spAutoFit/>
          </a:bodyPr>
          <a:lstStyle/>
          <a:p>
            <a:r>
              <a:rPr lang="en-US" dirty="0">
                <a:solidFill>
                  <a:prstClr val="black"/>
                </a:solidFill>
              </a:rPr>
              <a:t>Marvin Wolfe, PE</a:t>
            </a:r>
          </a:p>
          <a:p>
            <a:r>
              <a:rPr lang="en-US" dirty="0">
                <a:solidFill>
                  <a:prstClr val="black"/>
                </a:solidFill>
              </a:rPr>
              <a:t>KYTC / T.E. Specialist</a:t>
            </a:r>
          </a:p>
        </p:txBody>
      </p:sp>
      <p:sp>
        <p:nvSpPr>
          <p:cNvPr id="6" name="TextBox 5"/>
          <p:cNvSpPr txBox="1"/>
          <p:nvPr/>
        </p:nvSpPr>
        <p:spPr>
          <a:xfrm>
            <a:off x="1359461" y="5518768"/>
            <a:ext cx="1989647" cy="923330"/>
          </a:xfrm>
          <a:prstGeom prst="rect">
            <a:avLst/>
          </a:prstGeom>
          <a:noFill/>
        </p:spPr>
        <p:txBody>
          <a:bodyPr wrap="none" rtlCol="0">
            <a:spAutoFit/>
          </a:bodyPr>
          <a:lstStyle/>
          <a:p>
            <a:r>
              <a:rPr lang="en-US" dirty="0">
                <a:solidFill>
                  <a:prstClr val="black"/>
                </a:solidFill>
              </a:rPr>
              <a:t>Jason Stith, PHD PE</a:t>
            </a:r>
          </a:p>
          <a:p>
            <a:r>
              <a:rPr lang="en-US" dirty="0">
                <a:solidFill>
                  <a:prstClr val="black"/>
                </a:solidFill>
              </a:rPr>
              <a:t>Michael Baker Intl.</a:t>
            </a:r>
          </a:p>
          <a:p>
            <a:r>
              <a:rPr lang="en-US" dirty="0">
                <a:solidFill>
                  <a:prstClr val="black"/>
                </a:solidFill>
              </a:rPr>
              <a:t>Technical Manager</a:t>
            </a:r>
          </a:p>
        </p:txBody>
      </p:sp>
    </p:spTree>
    <p:extLst>
      <p:ext uri="{BB962C8B-B14F-4D97-AF65-F5344CB8AC3E}">
        <p14:creationId xmlns:p14="http://schemas.microsoft.com/office/powerpoint/2010/main" val="37020033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16200000">
            <a:off x="-2531821" y="3137232"/>
            <a:ext cx="6085178" cy="665477"/>
          </a:xfrm>
        </p:spPr>
        <p:txBody>
          <a:bodyPr>
            <a:normAutofit fontScale="90000"/>
          </a:bodyPr>
          <a:lstStyle/>
          <a:p>
            <a:r>
              <a:rPr lang="en-US" sz="4400" dirty="0">
                <a:latin typeface="Graphite Std Narrow" panose="03020502030602020204" pitchFamily="66" charset="0"/>
              </a:rPr>
              <a:t>BIM for Bridges &amp; Structures</a:t>
            </a:r>
          </a:p>
        </p:txBody>
      </p:sp>
      <p:sp>
        <p:nvSpPr>
          <p:cNvPr id="3" name="Subtitle 2"/>
          <p:cNvSpPr>
            <a:spLocks noGrp="1"/>
          </p:cNvSpPr>
          <p:nvPr>
            <p:ph type="subTitle" idx="1"/>
          </p:nvPr>
        </p:nvSpPr>
        <p:spPr>
          <a:xfrm>
            <a:off x="879895" y="5647863"/>
            <a:ext cx="5096898" cy="890960"/>
          </a:xfrm>
        </p:spPr>
        <p:txBody>
          <a:bodyPr>
            <a:normAutofit/>
          </a:bodyPr>
          <a:lstStyle/>
          <a:p>
            <a:r>
              <a:rPr lang="en-US" dirty="0" smtClean="0"/>
              <a:t>Rowan Co Dwg 1565 Midland Trail</a:t>
            </a:r>
          </a:p>
          <a:p>
            <a:r>
              <a:rPr lang="en-US" dirty="0" smtClean="0"/>
              <a:t>6.25 mi. from Carter County Line</a:t>
            </a: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9925" t="2377" r="2691" b="4422"/>
          <a:stretch/>
        </p:blipFill>
        <p:spPr>
          <a:xfrm rot="16200000">
            <a:off x="2269765" y="-1010311"/>
            <a:ext cx="5251448" cy="7962181"/>
          </a:xfrm>
          <a:prstGeom prst="rect">
            <a:avLst/>
          </a:prstGeom>
        </p:spPr>
      </p:pic>
      <p:sp>
        <p:nvSpPr>
          <p:cNvPr id="5" name="TextBox 4"/>
          <p:cNvSpPr txBox="1"/>
          <p:nvPr/>
        </p:nvSpPr>
        <p:spPr>
          <a:xfrm>
            <a:off x="4787660" y="862641"/>
            <a:ext cx="3705502" cy="646331"/>
          </a:xfrm>
          <a:prstGeom prst="rect">
            <a:avLst/>
          </a:prstGeom>
          <a:noFill/>
        </p:spPr>
        <p:txBody>
          <a:bodyPr wrap="none" rtlCol="0">
            <a:spAutoFit/>
          </a:bodyPr>
          <a:lstStyle/>
          <a:p>
            <a:r>
              <a:rPr lang="en-US" dirty="0">
                <a:solidFill>
                  <a:prstClr val="black"/>
                </a:solidFill>
              </a:rPr>
              <a:t>Spec. – Dept of Public Roads, KY 1918</a:t>
            </a:r>
          </a:p>
          <a:p>
            <a:r>
              <a:rPr lang="en-US" dirty="0">
                <a:solidFill>
                  <a:prstClr val="black"/>
                </a:solidFill>
              </a:rPr>
              <a:t>Capacity -  Two 15 ton tractors</a:t>
            </a:r>
          </a:p>
        </p:txBody>
      </p:sp>
    </p:spTree>
    <p:extLst>
      <p:ext uri="{BB962C8B-B14F-4D97-AF65-F5344CB8AC3E}">
        <p14:creationId xmlns:p14="http://schemas.microsoft.com/office/powerpoint/2010/main" val="11676779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5203" y="3938528"/>
            <a:ext cx="7671548" cy="736840"/>
          </a:xfrm>
        </p:spPr>
        <p:txBody>
          <a:bodyPr>
            <a:normAutofit/>
          </a:bodyPr>
          <a:lstStyle/>
          <a:p>
            <a:r>
              <a:rPr lang="en-US" sz="2800" b="1" dirty="0">
                <a:solidFill>
                  <a:srgbClr val="FF0000"/>
                </a:solidFill>
              </a:rPr>
              <a:t>What we call IFC is actually ISO 16739:2013 </a:t>
            </a:r>
          </a:p>
          <a:p>
            <a:endParaRPr lang="en-US" dirty="0"/>
          </a:p>
        </p:txBody>
      </p:sp>
      <p:sp>
        <p:nvSpPr>
          <p:cNvPr id="4" name="Subtitle 2"/>
          <p:cNvSpPr txBox="1">
            <a:spLocks/>
          </p:cNvSpPr>
          <p:nvPr/>
        </p:nvSpPr>
        <p:spPr>
          <a:xfrm>
            <a:off x="1244263" y="2196633"/>
            <a:ext cx="7235688" cy="1655762"/>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prstClr val="black"/>
                </a:solidFill>
              </a:rPr>
              <a:t>For this topic it represents the International Standards Organization</a:t>
            </a:r>
          </a:p>
          <a:p>
            <a:r>
              <a:rPr lang="en-US" dirty="0">
                <a:solidFill>
                  <a:prstClr val="black"/>
                </a:solidFill>
              </a:rPr>
              <a:t>Founded in 1946 with 25 countries met at the Institute of Civil Engineers in London With information at </a:t>
            </a:r>
            <a:r>
              <a:rPr lang="en-US" dirty="0">
                <a:solidFill>
                  <a:prstClr val="black"/>
                </a:solidFill>
                <a:hlinkClick r:id="rId3"/>
              </a:rPr>
              <a:t>www.iso.org</a:t>
            </a:r>
            <a:r>
              <a:rPr lang="en-US" dirty="0">
                <a:solidFill>
                  <a:prstClr val="black"/>
                </a:solidFill>
              </a:rPr>
              <a:t> where you will see their motto,</a:t>
            </a:r>
          </a:p>
          <a:p>
            <a:r>
              <a:rPr lang="en-US" dirty="0">
                <a:solidFill>
                  <a:prstClr val="black"/>
                </a:solidFill>
              </a:rPr>
              <a:t>“Great things happen when the world agrees”</a:t>
            </a:r>
          </a:p>
        </p:txBody>
      </p:sp>
      <p:sp>
        <p:nvSpPr>
          <p:cNvPr id="5" name="Subtitle 2"/>
          <p:cNvSpPr txBox="1">
            <a:spLocks/>
          </p:cNvSpPr>
          <p:nvPr/>
        </p:nvSpPr>
        <p:spPr>
          <a:xfrm>
            <a:off x="1114472" y="4956543"/>
            <a:ext cx="5770423" cy="165576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prstClr val="black"/>
                </a:solidFill>
              </a:rPr>
              <a:t>International Organization for Standardization</a:t>
            </a:r>
          </a:p>
          <a:p>
            <a:pPr algn="l"/>
            <a:r>
              <a:rPr lang="en-US" dirty="0">
                <a:solidFill>
                  <a:prstClr val="black"/>
                </a:solidFill>
              </a:rPr>
              <a:t>ISO Central Secretariat</a:t>
            </a:r>
          </a:p>
          <a:p>
            <a:pPr algn="l"/>
            <a:r>
              <a:rPr lang="en-US" dirty="0" err="1">
                <a:solidFill>
                  <a:prstClr val="black"/>
                </a:solidFill>
              </a:rPr>
              <a:t>Chemin</a:t>
            </a:r>
            <a:r>
              <a:rPr lang="en-US" dirty="0">
                <a:solidFill>
                  <a:prstClr val="black"/>
                </a:solidFill>
              </a:rPr>
              <a:t> de </a:t>
            </a:r>
            <a:r>
              <a:rPr lang="en-US" dirty="0" err="1">
                <a:solidFill>
                  <a:prstClr val="black"/>
                </a:solidFill>
              </a:rPr>
              <a:t>Blandonnet</a:t>
            </a:r>
            <a:r>
              <a:rPr lang="en-US" dirty="0">
                <a:solidFill>
                  <a:prstClr val="black"/>
                </a:solidFill>
              </a:rPr>
              <a:t> 8</a:t>
            </a:r>
          </a:p>
          <a:p>
            <a:pPr algn="l"/>
            <a:r>
              <a:rPr lang="en-US" dirty="0">
                <a:solidFill>
                  <a:prstClr val="black"/>
                </a:solidFill>
              </a:rPr>
              <a:t>CP 401 – 1214 Vernier, Geneva, Switzerland</a:t>
            </a:r>
          </a:p>
          <a:p>
            <a:endParaRPr lang="en-US" dirty="0">
              <a:solidFill>
                <a:prstClr val="black"/>
              </a:solidFill>
            </a:endParaRPr>
          </a:p>
        </p:txBody>
      </p:sp>
      <p:sp>
        <p:nvSpPr>
          <p:cNvPr id="6" name="Title 1">
            <a:extLst>
              <a:ext uri="{FF2B5EF4-FFF2-40B4-BE49-F238E27FC236}">
                <a16:creationId xmlns:a16="http://schemas.microsoft.com/office/drawing/2014/main" xmlns="" id="{1FAAAF4A-C98B-4F99-BEF4-A3221FB7F593}"/>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sp>
        <p:nvSpPr>
          <p:cNvPr id="7" name="Subtitle 2"/>
          <p:cNvSpPr txBox="1">
            <a:spLocks/>
          </p:cNvSpPr>
          <p:nvPr/>
        </p:nvSpPr>
        <p:spPr>
          <a:xfrm>
            <a:off x="1036285" y="608255"/>
            <a:ext cx="7671548" cy="19565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solidFill>
                  <a:prstClr val="black"/>
                </a:solidFill>
              </a:rPr>
              <a:t>ISO is from the </a:t>
            </a:r>
            <a:r>
              <a:rPr lang="en-US" dirty="0" err="1" smtClean="0">
                <a:solidFill>
                  <a:prstClr val="black"/>
                </a:solidFill>
              </a:rPr>
              <a:t>greek</a:t>
            </a:r>
            <a:r>
              <a:rPr lang="en-US" dirty="0" smtClean="0">
                <a:solidFill>
                  <a:prstClr val="black"/>
                </a:solidFill>
              </a:rPr>
              <a:t> </a:t>
            </a:r>
            <a:r>
              <a:rPr lang="en-US" dirty="0" err="1" smtClean="0">
                <a:solidFill>
                  <a:prstClr val="black"/>
                </a:solidFill>
              </a:rPr>
              <a:t>isos</a:t>
            </a:r>
            <a:r>
              <a:rPr lang="en-US" dirty="0" smtClean="0">
                <a:solidFill>
                  <a:prstClr val="black"/>
                </a:solidFill>
              </a:rPr>
              <a:t> meaning equal</a:t>
            </a:r>
          </a:p>
          <a:p>
            <a:r>
              <a:rPr lang="en-US" dirty="0" smtClean="0">
                <a:solidFill>
                  <a:prstClr val="black"/>
                </a:solidFill>
              </a:rPr>
              <a:t>As engineers we think of ISO as a prefix meaning</a:t>
            </a:r>
          </a:p>
          <a:p>
            <a:r>
              <a:rPr lang="en-US" dirty="0" smtClean="0">
                <a:solidFill>
                  <a:prstClr val="black"/>
                </a:solidFill>
              </a:rPr>
              <a:t> ‘chiefly of hydrocarbons’ or the internet slang ‘in search of’.</a:t>
            </a:r>
          </a:p>
          <a:p>
            <a:endParaRPr lang="en-US" dirty="0">
              <a:solidFill>
                <a:prstClr val="black"/>
              </a:solidFill>
            </a:endParaRPr>
          </a:p>
        </p:txBody>
      </p:sp>
    </p:spTree>
    <p:extLst>
      <p:ext uri="{BB962C8B-B14F-4D97-AF65-F5344CB8AC3E}">
        <p14:creationId xmlns:p14="http://schemas.microsoft.com/office/powerpoint/2010/main" val="238660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82362" y="421868"/>
            <a:ext cx="6278881" cy="1655762"/>
          </a:xfrm>
        </p:spPr>
        <p:txBody>
          <a:bodyPr>
            <a:normAutofit/>
          </a:bodyPr>
          <a:lstStyle/>
          <a:p>
            <a:r>
              <a:rPr lang="en-US" dirty="0"/>
              <a:t>National Institute of Building Sciences (NIBS)</a:t>
            </a:r>
          </a:p>
          <a:p>
            <a:r>
              <a:rPr lang="en-US" dirty="0" err="1"/>
              <a:t>buildingSMARTalliance</a:t>
            </a:r>
            <a:r>
              <a:rPr lang="en-US" dirty="0"/>
              <a:t> is a council of NIBS</a:t>
            </a:r>
          </a:p>
        </p:txBody>
      </p:sp>
      <p:sp>
        <p:nvSpPr>
          <p:cNvPr id="4" name="Title 1">
            <a:extLst>
              <a:ext uri="{FF2B5EF4-FFF2-40B4-BE49-F238E27FC236}">
                <a16:creationId xmlns:a16="http://schemas.microsoft.com/office/drawing/2014/main" xmlns="" id="{1155D327-D172-4CF5-861D-336957A2EAD9}"/>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pic>
        <p:nvPicPr>
          <p:cNvPr id="9" name="Picture 8">
            <a:extLst>
              <a:ext uri="{FF2B5EF4-FFF2-40B4-BE49-F238E27FC236}">
                <a16:creationId xmlns:a16="http://schemas.microsoft.com/office/drawing/2014/main" xmlns="" id="{16879DBA-3FC8-4BF9-B39E-37FB309D803C}"/>
              </a:ext>
            </a:extLst>
          </p:cNvPr>
          <p:cNvPicPr>
            <a:picLocks noChangeAspect="1"/>
          </p:cNvPicPr>
          <p:nvPr/>
        </p:nvPicPr>
        <p:blipFill rotWithShape="1">
          <a:blip r:embed="rId4">
            <a:extLst>
              <a:ext uri="{28A0092B-C50C-407E-A947-70E740481C1C}">
                <a14:useLocalDpi xmlns:a14="http://schemas.microsoft.com/office/drawing/2010/main" val="0"/>
              </a:ext>
            </a:extLst>
          </a:blip>
          <a:srcRect l="9225" t="15751" r="66029" b="5817"/>
          <a:stretch/>
        </p:blipFill>
        <p:spPr>
          <a:xfrm>
            <a:off x="1515860" y="1351428"/>
            <a:ext cx="5335416" cy="4756063"/>
          </a:xfrm>
          <a:prstGeom prst="rect">
            <a:avLst/>
          </a:prstGeom>
        </p:spPr>
      </p:pic>
      <p:sp>
        <p:nvSpPr>
          <p:cNvPr id="2" name="TextBox 1"/>
          <p:cNvSpPr txBox="1"/>
          <p:nvPr/>
        </p:nvSpPr>
        <p:spPr>
          <a:xfrm>
            <a:off x="5839011" y="3245222"/>
            <a:ext cx="3036047" cy="584775"/>
          </a:xfrm>
          <a:prstGeom prst="rect">
            <a:avLst/>
          </a:prstGeom>
          <a:noFill/>
        </p:spPr>
        <p:txBody>
          <a:bodyPr wrap="square" rtlCol="0">
            <a:spAutoFit/>
          </a:bodyPr>
          <a:lstStyle/>
          <a:p>
            <a:r>
              <a:rPr lang="en-US" sz="1600" dirty="0">
                <a:solidFill>
                  <a:prstClr val="black"/>
                </a:solidFill>
              </a:rPr>
              <a:t>NBIMS-US </a:t>
            </a:r>
            <a:r>
              <a:rPr lang="en-US" sz="1600" dirty="0" err="1">
                <a:solidFill>
                  <a:prstClr val="black"/>
                </a:solidFill>
              </a:rPr>
              <a:t>ver</a:t>
            </a:r>
            <a:r>
              <a:rPr lang="en-US" sz="1600" dirty="0">
                <a:solidFill>
                  <a:prstClr val="black"/>
                </a:solidFill>
              </a:rPr>
              <a:t> 3</a:t>
            </a:r>
          </a:p>
          <a:p>
            <a:r>
              <a:rPr lang="en-US" sz="1600" dirty="0">
                <a:solidFill>
                  <a:prstClr val="black"/>
                </a:solidFill>
              </a:rPr>
              <a:t>National BIM Standard – US 2015</a:t>
            </a:r>
          </a:p>
        </p:txBody>
      </p:sp>
    </p:spTree>
    <p:extLst>
      <p:ext uri="{BB962C8B-B14F-4D97-AF65-F5344CB8AC3E}">
        <p14:creationId xmlns:p14="http://schemas.microsoft.com/office/powerpoint/2010/main" val="14112703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43043" y="668358"/>
            <a:ext cx="2651100" cy="4070619"/>
          </a:xfrm>
        </p:spPr>
        <p:txBody>
          <a:bodyPr>
            <a:normAutofit/>
          </a:bodyPr>
          <a:lstStyle/>
          <a:p>
            <a:r>
              <a:rPr lang="en-US" dirty="0" smtClean="0"/>
              <a:t>European BIM Use</a:t>
            </a:r>
          </a:p>
          <a:p>
            <a:r>
              <a:rPr lang="en-US" dirty="0" smtClean="0"/>
              <a:t>UK - Adopted</a:t>
            </a:r>
          </a:p>
          <a:p>
            <a:r>
              <a:rPr lang="en-US" dirty="0" smtClean="0"/>
              <a:t>France – 2017* </a:t>
            </a:r>
          </a:p>
          <a:p>
            <a:r>
              <a:rPr lang="en-US" dirty="0" smtClean="0"/>
              <a:t>*Transitioning</a:t>
            </a:r>
          </a:p>
          <a:p>
            <a:r>
              <a:rPr lang="en-US" dirty="0" smtClean="0"/>
              <a:t>Spain - March 2018</a:t>
            </a:r>
          </a:p>
          <a:p>
            <a:r>
              <a:rPr lang="en-US" dirty="0" smtClean="0"/>
              <a:t>Germany – 2020</a:t>
            </a:r>
          </a:p>
          <a:p>
            <a:r>
              <a:rPr lang="en-US" dirty="0" smtClean="0"/>
              <a:t>Italy – Oct 2016**</a:t>
            </a:r>
          </a:p>
          <a:p>
            <a:r>
              <a:rPr lang="en-US" dirty="0" smtClean="0"/>
              <a:t>** &gt; 5Mil Euros</a:t>
            </a:r>
          </a:p>
          <a:p>
            <a:r>
              <a:rPr lang="en-US" dirty="0" smtClean="0"/>
              <a:t>Source; BIM Voices</a:t>
            </a:r>
            <a:endParaRPr lang="en-US" dirty="0"/>
          </a:p>
        </p:txBody>
      </p:sp>
      <p:sp>
        <p:nvSpPr>
          <p:cNvPr id="4" name="Title 1">
            <a:extLst>
              <a:ext uri="{FF2B5EF4-FFF2-40B4-BE49-F238E27FC236}">
                <a16:creationId xmlns:a16="http://schemas.microsoft.com/office/drawing/2014/main" xmlns="" id="{1155D327-D172-4CF5-861D-336957A2EAD9}"/>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396" y="367248"/>
            <a:ext cx="4948203" cy="6005721"/>
          </a:xfrm>
          <a:prstGeom prst="rect">
            <a:avLst/>
          </a:prstGeom>
        </p:spPr>
      </p:pic>
    </p:spTree>
    <p:extLst>
      <p:ext uri="{BB962C8B-B14F-4D97-AF65-F5344CB8AC3E}">
        <p14:creationId xmlns:p14="http://schemas.microsoft.com/office/powerpoint/2010/main" val="22540100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155D327-D172-4CF5-861D-336957A2EAD9}"/>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pic>
        <p:nvPicPr>
          <p:cNvPr id="9" name="Picture 8">
            <a:extLst>
              <a:ext uri="{FF2B5EF4-FFF2-40B4-BE49-F238E27FC236}">
                <a16:creationId xmlns:a16="http://schemas.microsoft.com/office/drawing/2014/main" xmlns="" id="{16879DBA-3FC8-4BF9-B39E-37FB309D8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508" y="383240"/>
            <a:ext cx="3978142" cy="475606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1145" y="394449"/>
            <a:ext cx="3992114" cy="5205506"/>
          </a:xfrm>
          <a:prstGeom prst="rect">
            <a:avLst/>
          </a:prstGeom>
        </p:spPr>
      </p:pic>
    </p:spTree>
    <p:extLst>
      <p:ext uri="{BB962C8B-B14F-4D97-AF65-F5344CB8AC3E}">
        <p14:creationId xmlns:p14="http://schemas.microsoft.com/office/powerpoint/2010/main" val="209136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155D327-D172-4CF5-861D-336957A2EAD9}"/>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sp>
        <p:nvSpPr>
          <p:cNvPr id="3" name="TextBox 2"/>
          <p:cNvSpPr txBox="1"/>
          <p:nvPr/>
        </p:nvSpPr>
        <p:spPr>
          <a:xfrm>
            <a:off x="2242267" y="397565"/>
            <a:ext cx="4898003" cy="584775"/>
          </a:xfrm>
          <a:prstGeom prst="rect">
            <a:avLst/>
          </a:prstGeom>
          <a:noFill/>
        </p:spPr>
        <p:txBody>
          <a:bodyPr wrap="square" rtlCol="0">
            <a:spAutoFit/>
          </a:bodyPr>
          <a:lstStyle/>
          <a:p>
            <a:r>
              <a:rPr lang="en-US" sz="3200" dirty="0" err="1">
                <a:solidFill>
                  <a:prstClr val="black"/>
                </a:solidFill>
              </a:rPr>
              <a:t>OpenBrIM</a:t>
            </a:r>
            <a:r>
              <a:rPr lang="en-US" sz="3200" dirty="0">
                <a:solidFill>
                  <a:prstClr val="black"/>
                </a:solidFill>
              </a:rPr>
              <a:t> – OpenBrIM.org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864" y="1849984"/>
            <a:ext cx="6312049" cy="4304326"/>
          </a:xfrm>
          <a:prstGeom prst="rect">
            <a:avLst/>
          </a:prstGeom>
        </p:spPr>
      </p:pic>
      <p:sp>
        <p:nvSpPr>
          <p:cNvPr id="7" name="TextBox 6"/>
          <p:cNvSpPr txBox="1"/>
          <p:nvPr/>
        </p:nvSpPr>
        <p:spPr>
          <a:xfrm>
            <a:off x="1399429" y="970059"/>
            <a:ext cx="6782462" cy="369332"/>
          </a:xfrm>
          <a:prstGeom prst="rect">
            <a:avLst/>
          </a:prstGeom>
          <a:noFill/>
        </p:spPr>
        <p:txBody>
          <a:bodyPr wrap="square" rtlCol="0">
            <a:spAutoFit/>
          </a:bodyPr>
          <a:lstStyle/>
          <a:p>
            <a:r>
              <a:rPr lang="en-US" dirty="0">
                <a:solidFill>
                  <a:prstClr val="black"/>
                </a:solidFill>
              </a:rPr>
              <a:t>https://collaboration.fhwa.dot.gov/dot/fhwa/ascbt/brim/default.aspx</a:t>
            </a:r>
          </a:p>
        </p:txBody>
      </p:sp>
      <p:sp>
        <p:nvSpPr>
          <p:cNvPr id="8" name="TextBox 7"/>
          <p:cNvSpPr txBox="1"/>
          <p:nvPr/>
        </p:nvSpPr>
        <p:spPr>
          <a:xfrm>
            <a:off x="2536465" y="1335819"/>
            <a:ext cx="4579951" cy="369332"/>
          </a:xfrm>
          <a:prstGeom prst="rect">
            <a:avLst/>
          </a:prstGeom>
          <a:noFill/>
        </p:spPr>
        <p:txBody>
          <a:bodyPr wrap="square" rtlCol="0">
            <a:spAutoFit/>
          </a:bodyPr>
          <a:lstStyle/>
          <a:p>
            <a:r>
              <a:rPr lang="en-US" dirty="0">
                <a:solidFill>
                  <a:prstClr val="black"/>
                </a:solidFill>
              </a:rPr>
              <a:t>https://openbrim.appspot.com/www/brim/</a:t>
            </a:r>
          </a:p>
        </p:txBody>
      </p:sp>
    </p:spTree>
    <p:extLst>
      <p:ext uri="{BB962C8B-B14F-4D97-AF65-F5344CB8AC3E}">
        <p14:creationId xmlns:p14="http://schemas.microsoft.com/office/powerpoint/2010/main" val="42833213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23472" y="1215031"/>
            <a:ext cx="7201778" cy="917324"/>
          </a:xfrm>
        </p:spPr>
        <p:txBody>
          <a:bodyPr/>
          <a:lstStyle/>
          <a:p>
            <a:r>
              <a:rPr lang="en-US" dirty="0"/>
              <a:t>NCHRP 20-07/Task 377 - RPS July 2014</a:t>
            </a:r>
          </a:p>
          <a:p>
            <a:r>
              <a:rPr lang="en-US" dirty="0"/>
              <a:t>Michael Baker International - PI: Mark </a:t>
            </a:r>
            <a:r>
              <a:rPr lang="en-US" dirty="0" err="1"/>
              <a:t>Mlynarski</a:t>
            </a:r>
            <a:endParaRPr lang="en-US" dirty="0"/>
          </a:p>
        </p:txBody>
      </p:sp>
      <p:sp>
        <p:nvSpPr>
          <p:cNvPr id="5" name="Title 4">
            <a:extLst>
              <a:ext uri="{FF2B5EF4-FFF2-40B4-BE49-F238E27FC236}">
                <a16:creationId xmlns:a16="http://schemas.microsoft.com/office/drawing/2014/main" xmlns="" id="{2A23D318-D648-42B7-9D84-13C3CA6FA4B7}"/>
              </a:ext>
            </a:extLst>
          </p:cNvPr>
          <p:cNvSpPr>
            <a:spLocks noGrp="1"/>
          </p:cNvSpPr>
          <p:nvPr>
            <p:ph type="ctrTitle"/>
          </p:nvPr>
        </p:nvSpPr>
        <p:spPr>
          <a:xfrm>
            <a:off x="510768" y="5977322"/>
            <a:ext cx="6476806" cy="535238"/>
          </a:xfrm>
        </p:spPr>
        <p:txBody>
          <a:bodyPr>
            <a:normAutofit/>
          </a:bodyPr>
          <a:lstStyle/>
          <a:p>
            <a:r>
              <a:rPr lang="en-US" sz="2400" dirty="0"/>
              <a:t>Research Problem Statement dated July 2014</a:t>
            </a:r>
          </a:p>
        </p:txBody>
      </p:sp>
      <p:sp>
        <p:nvSpPr>
          <p:cNvPr id="6" name="Title 1">
            <a:extLst>
              <a:ext uri="{FF2B5EF4-FFF2-40B4-BE49-F238E27FC236}">
                <a16:creationId xmlns:a16="http://schemas.microsoft.com/office/drawing/2014/main" xmlns="" id="{654283BD-D2CF-4A28-B551-6E2F0EAED3F4}"/>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sp>
        <p:nvSpPr>
          <p:cNvPr id="7" name="Subtitle 2">
            <a:extLst>
              <a:ext uri="{FF2B5EF4-FFF2-40B4-BE49-F238E27FC236}">
                <a16:creationId xmlns:a16="http://schemas.microsoft.com/office/drawing/2014/main" xmlns="" id="{437E4E9B-3EFF-4AA2-B916-12E8FEA8275F}"/>
              </a:ext>
            </a:extLst>
          </p:cNvPr>
          <p:cNvSpPr txBox="1">
            <a:spLocks/>
          </p:cNvSpPr>
          <p:nvPr/>
        </p:nvSpPr>
        <p:spPr>
          <a:xfrm>
            <a:off x="1104627" y="2177295"/>
            <a:ext cx="7201778" cy="9173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prstClr val="black"/>
                </a:solidFill>
              </a:rPr>
              <a:t>NCHRP 20-07/Task 377 – Meeting at BWI </a:t>
            </a:r>
            <a:r>
              <a:rPr lang="en-US" dirty="0" smtClean="0">
                <a:solidFill>
                  <a:prstClr val="black"/>
                </a:solidFill>
              </a:rPr>
              <a:t>2015</a:t>
            </a:r>
            <a:endParaRPr lang="en-US" dirty="0">
              <a:solidFill>
                <a:prstClr val="black"/>
              </a:solidFill>
            </a:endParaRPr>
          </a:p>
          <a:p>
            <a:r>
              <a:rPr lang="en-US" dirty="0">
                <a:solidFill>
                  <a:prstClr val="black"/>
                </a:solidFill>
              </a:rPr>
              <a:t>Finalizing Task 377 Research</a:t>
            </a:r>
          </a:p>
        </p:txBody>
      </p:sp>
      <p:sp>
        <p:nvSpPr>
          <p:cNvPr id="8" name="Subtitle 2">
            <a:extLst>
              <a:ext uri="{FF2B5EF4-FFF2-40B4-BE49-F238E27FC236}">
                <a16:creationId xmlns:a16="http://schemas.microsoft.com/office/drawing/2014/main" xmlns="" id="{0C0A11DF-F11F-49BB-93FD-4A4D8796B4D5}"/>
              </a:ext>
            </a:extLst>
          </p:cNvPr>
          <p:cNvSpPr txBox="1">
            <a:spLocks/>
          </p:cNvSpPr>
          <p:nvPr/>
        </p:nvSpPr>
        <p:spPr>
          <a:xfrm>
            <a:off x="1112579" y="3061215"/>
            <a:ext cx="7201778" cy="917324"/>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prstClr val="black"/>
                </a:solidFill>
              </a:rPr>
              <a:t>NCHRP 20-07/Task 377 – Report 2016</a:t>
            </a:r>
          </a:p>
          <a:p>
            <a:r>
              <a:rPr lang="en-US" dirty="0">
                <a:solidFill>
                  <a:prstClr val="black"/>
                </a:solidFill>
              </a:rPr>
              <a:t>Stewardship Model </a:t>
            </a:r>
            <a:r>
              <a:rPr lang="en-US" dirty="0" smtClean="0">
                <a:solidFill>
                  <a:prstClr val="black"/>
                </a:solidFill>
              </a:rPr>
              <a:t>&amp; </a:t>
            </a:r>
            <a:r>
              <a:rPr lang="en-US" dirty="0">
                <a:solidFill>
                  <a:prstClr val="black"/>
                </a:solidFill>
              </a:rPr>
              <a:t>Much of the Pooled Fund Statement</a:t>
            </a:r>
          </a:p>
        </p:txBody>
      </p:sp>
      <p:sp>
        <p:nvSpPr>
          <p:cNvPr id="9" name="Subtitle 2">
            <a:extLst>
              <a:ext uri="{FF2B5EF4-FFF2-40B4-BE49-F238E27FC236}">
                <a16:creationId xmlns:a16="http://schemas.microsoft.com/office/drawing/2014/main" xmlns="" id="{749845B8-9F54-4B3D-9838-B9D1B5C2F005}"/>
              </a:ext>
            </a:extLst>
          </p:cNvPr>
          <p:cNvSpPr txBox="1">
            <a:spLocks/>
          </p:cNvSpPr>
          <p:nvPr/>
        </p:nvSpPr>
        <p:spPr>
          <a:xfrm>
            <a:off x="1192092" y="4034198"/>
            <a:ext cx="7201778" cy="917324"/>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prstClr val="black"/>
                </a:solidFill>
              </a:rPr>
              <a:t>AASHTO T-19 Mid Year Meeting – </a:t>
            </a:r>
            <a:r>
              <a:rPr lang="en-US" dirty="0" err="1">
                <a:solidFill>
                  <a:prstClr val="black"/>
                </a:solidFill>
              </a:rPr>
              <a:t>Albequerque</a:t>
            </a:r>
            <a:r>
              <a:rPr lang="en-US" dirty="0">
                <a:solidFill>
                  <a:prstClr val="black"/>
                </a:solidFill>
              </a:rPr>
              <a:t>, NM Feb 2017</a:t>
            </a:r>
          </a:p>
          <a:p>
            <a:r>
              <a:rPr lang="en-US" dirty="0">
                <a:solidFill>
                  <a:prstClr val="black"/>
                </a:solidFill>
              </a:rPr>
              <a:t>T-19, FHWA &amp; PI Mark </a:t>
            </a:r>
            <a:r>
              <a:rPr lang="en-US" dirty="0" err="1">
                <a:solidFill>
                  <a:prstClr val="black"/>
                </a:solidFill>
              </a:rPr>
              <a:t>Mlynarski</a:t>
            </a:r>
            <a:endParaRPr lang="en-US" dirty="0">
              <a:solidFill>
                <a:prstClr val="black"/>
              </a:solidFill>
            </a:endParaRPr>
          </a:p>
        </p:txBody>
      </p:sp>
      <p:sp>
        <p:nvSpPr>
          <p:cNvPr id="2" name="TextBox 1"/>
          <p:cNvSpPr txBox="1"/>
          <p:nvPr/>
        </p:nvSpPr>
        <p:spPr>
          <a:xfrm>
            <a:off x="3283889" y="477078"/>
            <a:ext cx="2989690" cy="584775"/>
          </a:xfrm>
          <a:prstGeom prst="rect">
            <a:avLst/>
          </a:prstGeom>
          <a:noFill/>
        </p:spPr>
        <p:txBody>
          <a:bodyPr wrap="square" rtlCol="0">
            <a:spAutoFit/>
          </a:bodyPr>
          <a:lstStyle/>
          <a:p>
            <a:r>
              <a:rPr lang="en-US" sz="3200" dirty="0">
                <a:solidFill>
                  <a:prstClr val="black"/>
                </a:solidFill>
              </a:rPr>
              <a:t>BIM for Bridges</a:t>
            </a:r>
          </a:p>
        </p:txBody>
      </p:sp>
    </p:spTree>
    <p:extLst>
      <p:ext uri="{BB962C8B-B14F-4D97-AF65-F5344CB8AC3E}">
        <p14:creationId xmlns:p14="http://schemas.microsoft.com/office/powerpoint/2010/main" val="28702527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15307" y="427381"/>
            <a:ext cx="3323363" cy="1407725"/>
          </a:xfrm>
        </p:spPr>
        <p:txBody>
          <a:bodyPr>
            <a:normAutofit/>
          </a:bodyPr>
          <a:lstStyle/>
          <a:p>
            <a:r>
              <a:rPr lang="en-US" dirty="0"/>
              <a:t>AASHTO SCOBS Meeting</a:t>
            </a:r>
          </a:p>
          <a:p>
            <a:r>
              <a:rPr lang="en-US" dirty="0"/>
              <a:t>June 11-15, 2017</a:t>
            </a:r>
          </a:p>
          <a:p>
            <a:r>
              <a:rPr lang="en-US" dirty="0"/>
              <a:t>Spokane, WA </a:t>
            </a:r>
          </a:p>
        </p:txBody>
      </p:sp>
      <p:sp>
        <p:nvSpPr>
          <p:cNvPr id="4" name="Title 1">
            <a:extLst>
              <a:ext uri="{FF2B5EF4-FFF2-40B4-BE49-F238E27FC236}">
                <a16:creationId xmlns:a16="http://schemas.microsoft.com/office/drawing/2014/main" xmlns="" id="{1155D327-D172-4CF5-861D-336957A2EAD9}"/>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sp>
        <p:nvSpPr>
          <p:cNvPr id="6" name="Title 5">
            <a:extLst>
              <a:ext uri="{FF2B5EF4-FFF2-40B4-BE49-F238E27FC236}">
                <a16:creationId xmlns:a16="http://schemas.microsoft.com/office/drawing/2014/main" xmlns="" id="{A437FDD7-DFA5-4518-835E-42314B964A71}"/>
              </a:ext>
            </a:extLst>
          </p:cNvPr>
          <p:cNvSpPr>
            <a:spLocks noGrp="1"/>
          </p:cNvSpPr>
          <p:nvPr>
            <p:ph type="ctrTitle"/>
          </p:nvPr>
        </p:nvSpPr>
        <p:spPr>
          <a:xfrm>
            <a:off x="1117571" y="2224721"/>
            <a:ext cx="3629358" cy="2506306"/>
          </a:xfrm>
        </p:spPr>
        <p:txBody>
          <a:bodyPr>
            <a:normAutofit/>
          </a:bodyPr>
          <a:lstStyle/>
          <a:p>
            <a:r>
              <a:rPr lang="en-US" sz="2400" dirty="0"/>
              <a:t>AGENDA</a:t>
            </a:r>
            <a:br>
              <a:rPr lang="en-US" sz="2400" dirty="0"/>
            </a:br>
            <a:r>
              <a:rPr lang="en-US" sz="2400" dirty="0"/>
              <a:t>Richard Brice, WSDOT</a:t>
            </a:r>
            <a:br>
              <a:rPr lang="en-US" sz="2400" dirty="0"/>
            </a:br>
            <a:r>
              <a:rPr lang="en-US" sz="2400" dirty="0"/>
              <a:t>Josh Sletten, WSP</a:t>
            </a:r>
            <a:br>
              <a:rPr lang="en-US" sz="2400" dirty="0"/>
            </a:br>
            <a:r>
              <a:rPr lang="en-US" sz="2400" dirty="0"/>
              <a:t>Carmen </a:t>
            </a:r>
            <a:r>
              <a:rPr lang="en-US" sz="2400" dirty="0" err="1"/>
              <a:t>Swanwick</a:t>
            </a:r>
            <a:r>
              <a:rPr lang="en-US" sz="2400" dirty="0"/>
              <a:t>, UDOT</a:t>
            </a:r>
            <a:br>
              <a:rPr lang="en-US" sz="2400" dirty="0"/>
            </a:br>
            <a:r>
              <a:rPr lang="en-US" sz="2400" dirty="0"/>
              <a:t>Brian </a:t>
            </a:r>
            <a:r>
              <a:rPr lang="en-US" sz="2400" dirty="0" err="1"/>
              <a:t>Kozy</a:t>
            </a:r>
            <a:r>
              <a:rPr lang="en-US" sz="2400" dirty="0"/>
              <a:t>, FHWA</a:t>
            </a:r>
            <a:br>
              <a:rPr lang="en-US" sz="2400" dirty="0"/>
            </a:br>
            <a:r>
              <a:rPr lang="en-US" sz="2400" dirty="0"/>
              <a:t>Panel </a:t>
            </a:r>
            <a:r>
              <a:rPr lang="en-US" sz="2400" dirty="0" smtClean="0"/>
              <a:t>Group</a:t>
            </a:r>
            <a:r>
              <a:rPr lang="en-US" sz="2400" dirty="0"/>
              <a:t/>
            </a:r>
            <a:br>
              <a:rPr lang="en-US" sz="2400" dirty="0"/>
            </a:br>
            <a:r>
              <a:rPr lang="en-US" sz="2400" dirty="0"/>
              <a:t>Scot Becker, WISDOT</a:t>
            </a:r>
          </a:p>
        </p:txBody>
      </p:sp>
      <p:sp>
        <p:nvSpPr>
          <p:cNvPr id="5" name="Title 5">
            <a:extLst>
              <a:ext uri="{FF2B5EF4-FFF2-40B4-BE49-F238E27FC236}">
                <a16:creationId xmlns:a16="http://schemas.microsoft.com/office/drawing/2014/main" xmlns="" id="{43BF6561-0C71-4EFB-867A-C823616A628F}"/>
              </a:ext>
            </a:extLst>
          </p:cNvPr>
          <p:cNvSpPr txBox="1">
            <a:spLocks/>
          </p:cNvSpPr>
          <p:nvPr/>
        </p:nvSpPr>
        <p:spPr>
          <a:xfrm>
            <a:off x="4742268" y="511855"/>
            <a:ext cx="3784774" cy="12412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solidFill>
                  <a:prstClr val="black"/>
                </a:solidFill>
              </a:rPr>
              <a:t>Technical Committee, T-19</a:t>
            </a:r>
          </a:p>
          <a:p>
            <a:r>
              <a:rPr lang="en-US" sz="2400" dirty="0">
                <a:solidFill>
                  <a:prstClr val="black"/>
                </a:solidFill>
              </a:rPr>
              <a:t>Software and Technology</a:t>
            </a:r>
          </a:p>
          <a:p>
            <a:r>
              <a:rPr lang="en-US" sz="2400" dirty="0">
                <a:solidFill>
                  <a:prstClr val="black"/>
                </a:solidFill>
              </a:rPr>
              <a:t>Monday 1pm to 5pm</a:t>
            </a:r>
          </a:p>
        </p:txBody>
      </p:sp>
      <p:sp>
        <p:nvSpPr>
          <p:cNvPr id="2" name="TextBox 1"/>
          <p:cNvSpPr txBox="1"/>
          <p:nvPr/>
        </p:nvSpPr>
        <p:spPr>
          <a:xfrm>
            <a:off x="5764696" y="3140765"/>
            <a:ext cx="3013544" cy="1200329"/>
          </a:xfrm>
          <a:prstGeom prst="rect">
            <a:avLst/>
          </a:prstGeom>
          <a:noFill/>
        </p:spPr>
        <p:txBody>
          <a:bodyPr wrap="square" rtlCol="0">
            <a:spAutoFit/>
          </a:bodyPr>
          <a:lstStyle/>
          <a:p>
            <a:r>
              <a:rPr lang="en-US" dirty="0">
                <a:solidFill>
                  <a:prstClr val="black"/>
                </a:solidFill>
              </a:rPr>
              <a:t>         Panel Group </a:t>
            </a:r>
          </a:p>
          <a:p>
            <a:r>
              <a:rPr lang="en-US" dirty="0">
                <a:solidFill>
                  <a:prstClr val="black"/>
                </a:solidFill>
              </a:rPr>
              <a:t>Lee </a:t>
            </a:r>
            <a:r>
              <a:rPr lang="en-US" dirty="0" err="1">
                <a:solidFill>
                  <a:prstClr val="black"/>
                </a:solidFill>
              </a:rPr>
              <a:t>Tanase</a:t>
            </a:r>
            <a:r>
              <a:rPr lang="en-US" dirty="0">
                <a:solidFill>
                  <a:prstClr val="black"/>
                </a:solidFill>
              </a:rPr>
              <a:t> from Bentley</a:t>
            </a:r>
            <a:br>
              <a:rPr lang="en-US" dirty="0">
                <a:solidFill>
                  <a:prstClr val="black"/>
                </a:solidFill>
              </a:rPr>
            </a:br>
            <a:r>
              <a:rPr lang="en-US" dirty="0">
                <a:solidFill>
                  <a:prstClr val="black"/>
                </a:solidFill>
              </a:rPr>
              <a:t>Amy Northcutt from Trimble</a:t>
            </a:r>
            <a:br>
              <a:rPr lang="en-US" dirty="0">
                <a:solidFill>
                  <a:prstClr val="black"/>
                </a:solidFill>
              </a:rPr>
            </a:br>
            <a:r>
              <a:rPr lang="en-US" dirty="0">
                <a:solidFill>
                  <a:prstClr val="black"/>
                </a:solidFill>
              </a:rPr>
              <a:t>Ara Ashikian from Autodesk</a:t>
            </a:r>
          </a:p>
        </p:txBody>
      </p:sp>
      <p:sp>
        <p:nvSpPr>
          <p:cNvPr id="7" name="TextBox 6"/>
          <p:cNvSpPr txBox="1"/>
          <p:nvPr/>
        </p:nvSpPr>
        <p:spPr>
          <a:xfrm>
            <a:off x="1431235" y="5184250"/>
            <a:ext cx="4182386" cy="646331"/>
          </a:xfrm>
          <a:prstGeom prst="rect">
            <a:avLst/>
          </a:prstGeom>
          <a:noFill/>
        </p:spPr>
        <p:txBody>
          <a:bodyPr wrap="square" rtlCol="0">
            <a:spAutoFit/>
          </a:bodyPr>
          <a:lstStyle/>
          <a:p>
            <a:r>
              <a:rPr lang="en-US" dirty="0">
                <a:solidFill>
                  <a:prstClr val="black"/>
                </a:solidFill>
              </a:rPr>
              <a:t>We can set up a meeting for Panel Presentations at KYTC Conference Room</a:t>
            </a:r>
          </a:p>
        </p:txBody>
      </p:sp>
    </p:spTree>
    <p:extLst>
      <p:ext uri="{BB962C8B-B14F-4D97-AF65-F5344CB8AC3E}">
        <p14:creationId xmlns:p14="http://schemas.microsoft.com/office/powerpoint/2010/main" val="22203669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3319" y="427381"/>
            <a:ext cx="7857533" cy="1016740"/>
          </a:xfrm>
        </p:spPr>
        <p:txBody>
          <a:bodyPr>
            <a:normAutofit/>
          </a:bodyPr>
          <a:lstStyle/>
          <a:p>
            <a:r>
              <a:rPr lang="en-US" dirty="0"/>
              <a:t>Transportation Pooled Fund Program</a:t>
            </a:r>
          </a:p>
          <a:p>
            <a:r>
              <a:rPr lang="en-US" dirty="0"/>
              <a:t>Building Information Modeling  (BIM) for Bridges &amp; Structures</a:t>
            </a:r>
          </a:p>
        </p:txBody>
      </p:sp>
      <p:sp>
        <p:nvSpPr>
          <p:cNvPr id="4" name="Title 1">
            <a:extLst>
              <a:ext uri="{FF2B5EF4-FFF2-40B4-BE49-F238E27FC236}">
                <a16:creationId xmlns:a16="http://schemas.microsoft.com/office/drawing/2014/main" xmlns="" id="{1155D327-D172-4CF5-861D-336957A2EAD9}"/>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sp>
        <p:nvSpPr>
          <p:cNvPr id="7" name="Title 6">
            <a:extLst>
              <a:ext uri="{FF2B5EF4-FFF2-40B4-BE49-F238E27FC236}">
                <a16:creationId xmlns:a16="http://schemas.microsoft.com/office/drawing/2014/main" xmlns="" id="{25395410-5DD4-4F27-A960-2904C90D9A55}"/>
              </a:ext>
            </a:extLst>
          </p:cNvPr>
          <p:cNvSpPr>
            <a:spLocks noGrp="1"/>
          </p:cNvSpPr>
          <p:nvPr>
            <p:ph type="ctrTitle"/>
          </p:nvPr>
        </p:nvSpPr>
        <p:spPr>
          <a:xfrm>
            <a:off x="1045024" y="4950373"/>
            <a:ext cx="4283721" cy="911807"/>
          </a:xfrm>
        </p:spPr>
        <p:txBody>
          <a:bodyPr>
            <a:normAutofit/>
          </a:bodyPr>
          <a:lstStyle/>
          <a:p>
            <a:r>
              <a:rPr lang="en-US" sz="2800" dirty="0"/>
              <a:t>Lead Agency Contact: Brian.Worrel@iowadot.us</a:t>
            </a:r>
          </a:p>
        </p:txBody>
      </p:sp>
      <p:pic>
        <p:nvPicPr>
          <p:cNvPr id="9" name="Picture 8">
            <a:extLst>
              <a:ext uri="{FF2B5EF4-FFF2-40B4-BE49-F238E27FC236}">
                <a16:creationId xmlns:a16="http://schemas.microsoft.com/office/drawing/2014/main" xmlns="" id="{1015DD83-47A0-498C-A8AD-98FC36B8C1E9}"/>
              </a:ext>
            </a:extLst>
          </p:cNvPr>
          <p:cNvPicPr>
            <a:picLocks noChangeAspect="1"/>
          </p:cNvPicPr>
          <p:nvPr/>
        </p:nvPicPr>
        <p:blipFill rotWithShape="1">
          <a:blip r:embed="rId3">
            <a:extLst>
              <a:ext uri="{28A0092B-C50C-407E-A947-70E740481C1C}">
                <a14:useLocalDpi xmlns:a14="http://schemas.microsoft.com/office/drawing/2010/main" val="0"/>
              </a:ext>
            </a:extLst>
          </a:blip>
          <a:srcRect t="11072" r="63103" b="17081"/>
          <a:stretch/>
        </p:blipFill>
        <p:spPr>
          <a:xfrm>
            <a:off x="1045024" y="1545020"/>
            <a:ext cx="5895548" cy="3228777"/>
          </a:xfrm>
          <a:prstGeom prst="rect">
            <a:avLst/>
          </a:prstGeom>
        </p:spPr>
      </p:pic>
      <p:sp>
        <p:nvSpPr>
          <p:cNvPr id="10" name="TextBox 9">
            <a:extLst>
              <a:ext uri="{FF2B5EF4-FFF2-40B4-BE49-F238E27FC236}">
                <a16:creationId xmlns:a16="http://schemas.microsoft.com/office/drawing/2014/main" xmlns="" id="{94752B94-24BF-42D1-B14E-2A7EDF6DADBF}"/>
              </a:ext>
            </a:extLst>
          </p:cNvPr>
          <p:cNvSpPr txBox="1"/>
          <p:nvPr/>
        </p:nvSpPr>
        <p:spPr>
          <a:xfrm>
            <a:off x="933319" y="6038756"/>
            <a:ext cx="5669280" cy="369332"/>
          </a:xfrm>
          <a:prstGeom prst="rect">
            <a:avLst/>
          </a:prstGeom>
          <a:noFill/>
        </p:spPr>
        <p:txBody>
          <a:bodyPr wrap="square" rtlCol="0">
            <a:spAutoFit/>
          </a:bodyPr>
          <a:lstStyle/>
          <a:p>
            <a:r>
              <a:rPr lang="en-US" dirty="0">
                <a:solidFill>
                  <a:prstClr val="black"/>
                </a:solidFill>
              </a:rPr>
              <a:t>Commitments from IA, NJ, NY, OH, PA, TX, UT, WI, &amp; FHWA</a:t>
            </a:r>
          </a:p>
        </p:txBody>
      </p:sp>
      <p:pic>
        <p:nvPicPr>
          <p:cNvPr id="12" name="Picture 11">
            <a:extLst>
              <a:ext uri="{FF2B5EF4-FFF2-40B4-BE49-F238E27FC236}">
                <a16:creationId xmlns:a16="http://schemas.microsoft.com/office/drawing/2014/main" xmlns="" id="{D6694577-551B-4615-97A8-B358F91C4D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0250" y="3251414"/>
            <a:ext cx="1660602" cy="1396261"/>
          </a:xfrm>
          <a:prstGeom prst="rect">
            <a:avLst/>
          </a:prstGeom>
        </p:spPr>
      </p:pic>
    </p:spTree>
    <p:extLst>
      <p:ext uri="{BB962C8B-B14F-4D97-AF65-F5344CB8AC3E}">
        <p14:creationId xmlns:p14="http://schemas.microsoft.com/office/powerpoint/2010/main" val="72802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155D327-D172-4CF5-861D-336957A2EAD9}"/>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sp>
        <p:nvSpPr>
          <p:cNvPr id="6" name="Title 5">
            <a:extLst>
              <a:ext uri="{FF2B5EF4-FFF2-40B4-BE49-F238E27FC236}">
                <a16:creationId xmlns:a16="http://schemas.microsoft.com/office/drawing/2014/main" xmlns="" id="{A437FDD7-DFA5-4518-835E-42314B964A71}"/>
              </a:ext>
            </a:extLst>
          </p:cNvPr>
          <p:cNvSpPr>
            <a:spLocks noGrp="1"/>
          </p:cNvSpPr>
          <p:nvPr>
            <p:ph type="ctrTitle"/>
          </p:nvPr>
        </p:nvSpPr>
        <p:spPr>
          <a:xfrm>
            <a:off x="972099" y="5917225"/>
            <a:ext cx="5368153" cy="595335"/>
          </a:xfrm>
        </p:spPr>
        <p:txBody>
          <a:bodyPr>
            <a:normAutofit/>
          </a:bodyPr>
          <a:lstStyle/>
          <a:p>
            <a:r>
              <a:rPr lang="en-US" sz="2800" b="1" dirty="0"/>
              <a:t>Background Description</a:t>
            </a:r>
          </a:p>
        </p:txBody>
      </p:sp>
      <p:sp>
        <p:nvSpPr>
          <p:cNvPr id="5" name="Subtitle 2">
            <a:extLst>
              <a:ext uri="{FF2B5EF4-FFF2-40B4-BE49-F238E27FC236}">
                <a16:creationId xmlns:a16="http://schemas.microsoft.com/office/drawing/2014/main" xmlns="" id="{75F31DDC-6371-4168-B8A1-B42734AD0607}"/>
              </a:ext>
            </a:extLst>
          </p:cNvPr>
          <p:cNvSpPr txBox="1">
            <a:spLocks/>
          </p:cNvSpPr>
          <p:nvPr/>
        </p:nvSpPr>
        <p:spPr>
          <a:xfrm>
            <a:off x="931794" y="320175"/>
            <a:ext cx="7857533" cy="10167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prstClr val="black"/>
                </a:solidFill>
              </a:rPr>
              <a:t>Transportation Pooled Fund Program</a:t>
            </a:r>
          </a:p>
          <a:p>
            <a:r>
              <a:rPr lang="en-US" dirty="0">
                <a:solidFill>
                  <a:prstClr val="black"/>
                </a:solidFill>
              </a:rPr>
              <a:t>Building Information Modeling  (BIM) for Bridges &amp; Structures</a:t>
            </a:r>
          </a:p>
        </p:txBody>
      </p:sp>
      <p:sp>
        <p:nvSpPr>
          <p:cNvPr id="7" name="Subtitle 6">
            <a:extLst>
              <a:ext uri="{FF2B5EF4-FFF2-40B4-BE49-F238E27FC236}">
                <a16:creationId xmlns:a16="http://schemas.microsoft.com/office/drawing/2014/main" xmlns="" id="{F8A69501-B058-4D24-BE5B-791DBD42614E}"/>
              </a:ext>
            </a:extLst>
          </p:cNvPr>
          <p:cNvSpPr>
            <a:spLocks noGrp="1"/>
          </p:cNvSpPr>
          <p:nvPr>
            <p:ph type="subTitle" idx="1"/>
          </p:nvPr>
        </p:nvSpPr>
        <p:spPr>
          <a:xfrm>
            <a:off x="1293727" y="1336915"/>
            <a:ext cx="7565130" cy="1690714"/>
          </a:xfrm>
        </p:spPr>
        <p:txBody>
          <a:bodyPr>
            <a:normAutofit/>
          </a:bodyPr>
          <a:lstStyle/>
          <a:p>
            <a:pPr algn="l"/>
            <a:r>
              <a:rPr lang="en-US" dirty="0"/>
              <a:t>BIM is widely used in commercial &amp; vertical sectors to manage projects from conception through design, fabrication, construction and future maintenance.  Some are using BIM but it is limited by a lack of standardization.   </a:t>
            </a:r>
          </a:p>
          <a:p>
            <a:endParaRPr lang="en-US" dirty="0"/>
          </a:p>
        </p:txBody>
      </p:sp>
      <p:sp>
        <p:nvSpPr>
          <p:cNvPr id="8" name="TextBox 7">
            <a:extLst>
              <a:ext uri="{FF2B5EF4-FFF2-40B4-BE49-F238E27FC236}">
                <a16:creationId xmlns:a16="http://schemas.microsoft.com/office/drawing/2014/main" xmlns="" id="{1BA90C1A-9FD0-4847-95AB-2C29AD661909}"/>
              </a:ext>
            </a:extLst>
          </p:cNvPr>
          <p:cNvSpPr txBox="1"/>
          <p:nvPr/>
        </p:nvSpPr>
        <p:spPr>
          <a:xfrm>
            <a:off x="2581834" y="4796568"/>
            <a:ext cx="4235823" cy="1200329"/>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prstClr val="black"/>
                </a:solidFill>
              </a:rPr>
              <a:t>Identity</a:t>
            </a:r>
          </a:p>
          <a:p>
            <a:pPr marL="285750" indent="-285750">
              <a:buFont typeface="Courier New" panose="02070309020205020404" pitchFamily="49" charset="0"/>
              <a:buChar char="o"/>
            </a:pPr>
            <a:r>
              <a:rPr lang="en-US" dirty="0">
                <a:solidFill>
                  <a:prstClr val="black"/>
                </a:solidFill>
              </a:rPr>
              <a:t>Governance &amp; Stewardship Framework </a:t>
            </a:r>
          </a:p>
          <a:p>
            <a:pPr marL="285750" indent="-285750">
              <a:buFont typeface="Courier New" panose="02070309020205020404" pitchFamily="49" charset="0"/>
              <a:buChar char="o"/>
            </a:pPr>
            <a:r>
              <a:rPr lang="en-US" dirty="0">
                <a:solidFill>
                  <a:prstClr val="black"/>
                </a:solidFill>
              </a:rPr>
              <a:t>Data Exchange Schema</a:t>
            </a:r>
          </a:p>
          <a:p>
            <a:pPr marL="285750" indent="-285750">
              <a:buFont typeface="Courier New" panose="02070309020205020404" pitchFamily="49" charset="0"/>
              <a:buChar char="o"/>
            </a:pPr>
            <a:r>
              <a:rPr lang="en-US" dirty="0">
                <a:solidFill>
                  <a:prstClr val="black"/>
                </a:solidFill>
              </a:rPr>
              <a:t>Funding Mechanism for Support </a:t>
            </a:r>
          </a:p>
        </p:txBody>
      </p:sp>
      <p:sp>
        <p:nvSpPr>
          <p:cNvPr id="9" name="TextBox 8">
            <a:extLst>
              <a:ext uri="{FF2B5EF4-FFF2-40B4-BE49-F238E27FC236}">
                <a16:creationId xmlns:a16="http://schemas.microsoft.com/office/drawing/2014/main" xmlns="" id="{8C25C19D-759F-44AF-A6A1-B86687FE4CF6}"/>
              </a:ext>
            </a:extLst>
          </p:cNvPr>
          <p:cNvSpPr txBox="1"/>
          <p:nvPr/>
        </p:nvSpPr>
        <p:spPr>
          <a:xfrm>
            <a:off x="1293727" y="2857576"/>
            <a:ext cx="7133665" cy="1938992"/>
          </a:xfrm>
          <a:prstGeom prst="rect">
            <a:avLst/>
          </a:prstGeom>
          <a:noFill/>
        </p:spPr>
        <p:txBody>
          <a:bodyPr wrap="square" rtlCol="0">
            <a:spAutoFit/>
          </a:bodyPr>
          <a:lstStyle/>
          <a:p>
            <a:r>
              <a:rPr lang="en-US" sz="2400" dirty="0">
                <a:solidFill>
                  <a:prstClr val="black"/>
                </a:solidFill>
              </a:rPr>
              <a:t>To use BIM a strategic plan is needed.  T-19 initiated a study funded by NCHRP.  Project 20-07 Task 377 is titled “Standardized Format for Bridge and Structure Information Models” and it presents a roadmap with the following actionable items. </a:t>
            </a:r>
          </a:p>
        </p:txBody>
      </p:sp>
    </p:spTree>
    <p:extLst>
      <p:ext uri="{BB962C8B-B14F-4D97-AF65-F5344CB8AC3E}">
        <p14:creationId xmlns:p14="http://schemas.microsoft.com/office/powerpoint/2010/main" val="19058825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155D327-D172-4CF5-861D-336957A2EAD9}"/>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sp>
        <p:nvSpPr>
          <p:cNvPr id="5" name="Subtitle 2">
            <a:extLst>
              <a:ext uri="{FF2B5EF4-FFF2-40B4-BE49-F238E27FC236}">
                <a16:creationId xmlns:a16="http://schemas.microsoft.com/office/drawing/2014/main" xmlns="" id="{75F31DDC-6371-4168-B8A1-B42734AD0607}"/>
              </a:ext>
            </a:extLst>
          </p:cNvPr>
          <p:cNvSpPr txBox="1">
            <a:spLocks/>
          </p:cNvSpPr>
          <p:nvPr/>
        </p:nvSpPr>
        <p:spPr>
          <a:xfrm>
            <a:off x="931794" y="320175"/>
            <a:ext cx="7857533" cy="10167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prstClr val="black"/>
                </a:solidFill>
              </a:rPr>
              <a:t>Transportation Pooled Fund Program</a:t>
            </a:r>
          </a:p>
          <a:p>
            <a:r>
              <a:rPr lang="en-US" dirty="0">
                <a:solidFill>
                  <a:prstClr val="black"/>
                </a:solidFill>
              </a:rPr>
              <a:t>Building Information Modeling  (BIM) for Bridges &amp; Structures</a:t>
            </a:r>
          </a:p>
        </p:txBody>
      </p:sp>
      <p:sp>
        <p:nvSpPr>
          <p:cNvPr id="7" name="Subtitle 6">
            <a:extLst>
              <a:ext uri="{FF2B5EF4-FFF2-40B4-BE49-F238E27FC236}">
                <a16:creationId xmlns:a16="http://schemas.microsoft.com/office/drawing/2014/main" xmlns="" id="{F8A69501-B058-4D24-BE5B-791DBD42614E}"/>
              </a:ext>
            </a:extLst>
          </p:cNvPr>
          <p:cNvSpPr>
            <a:spLocks noGrp="1"/>
          </p:cNvSpPr>
          <p:nvPr>
            <p:ph type="subTitle" idx="1"/>
          </p:nvPr>
        </p:nvSpPr>
        <p:spPr>
          <a:xfrm>
            <a:off x="1293727" y="1336915"/>
            <a:ext cx="6330755" cy="458267"/>
          </a:xfrm>
        </p:spPr>
        <p:txBody>
          <a:bodyPr>
            <a:normAutofit/>
          </a:bodyPr>
          <a:lstStyle/>
          <a:p>
            <a:pPr algn="l"/>
            <a:r>
              <a:rPr lang="en-US" u="sng" dirty="0"/>
              <a:t>Identity</a:t>
            </a:r>
            <a:r>
              <a:rPr lang="en-US" dirty="0"/>
              <a:t>: BIM for Bridges and Structures   </a:t>
            </a:r>
          </a:p>
        </p:txBody>
      </p:sp>
      <p:sp>
        <p:nvSpPr>
          <p:cNvPr id="9" name="TextBox 8">
            <a:extLst>
              <a:ext uri="{FF2B5EF4-FFF2-40B4-BE49-F238E27FC236}">
                <a16:creationId xmlns:a16="http://schemas.microsoft.com/office/drawing/2014/main" xmlns="" id="{8C25C19D-759F-44AF-A6A1-B86687FE4CF6}"/>
              </a:ext>
            </a:extLst>
          </p:cNvPr>
          <p:cNvSpPr txBox="1"/>
          <p:nvPr/>
        </p:nvSpPr>
        <p:spPr>
          <a:xfrm>
            <a:off x="1293727" y="2857576"/>
            <a:ext cx="7495600" cy="2308324"/>
          </a:xfrm>
          <a:prstGeom prst="rect">
            <a:avLst/>
          </a:prstGeom>
          <a:noFill/>
        </p:spPr>
        <p:txBody>
          <a:bodyPr wrap="square" rtlCol="0">
            <a:spAutoFit/>
          </a:bodyPr>
          <a:lstStyle/>
          <a:p>
            <a:r>
              <a:rPr lang="en-US" sz="2400" u="sng" dirty="0">
                <a:solidFill>
                  <a:prstClr val="black"/>
                </a:solidFill>
              </a:rPr>
              <a:t>Data Exchange Schema: </a:t>
            </a:r>
            <a:r>
              <a:rPr lang="en-US" sz="2400" dirty="0">
                <a:solidFill>
                  <a:prstClr val="black"/>
                </a:solidFill>
              </a:rPr>
              <a:t>The </a:t>
            </a:r>
            <a:r>
              <a:rPr lang="en-US" sz="2400" dirty="0" err="1">
                <a:solidFill>
                  <a:prstClr val="black"/>
                </a:solidFill>
              </a:rPr>
              <a:t>OpenBridge</a:t>
            </a:r>
            <a:r>
              <a:rPr lang="en-US" sz="2400" dirty="0">
                <a:solidFill>
                  <a:prstClr val="black"/>
                </a:solidFill>
              </a:rPr>
              <a:t> model would give more control on governance but the decision is to develop MVDs compliant with the IFC Standard.  Building Smart International, the global organization with IFC oversight, has initiatives working toward BIM for bridges is other countries.  Aligning with IFC is appropriate.  </a:t>
            </a:r>
          </a:p>
        </p:txBody>
      </p:sp>
      <p:sp>
        <p:nvSpPr>
          <p:cNvPr id="10" name="Subtitle 6">
            <a:extLst>
              <a:ext uri="{FF2B5EF4-FFF2-40B4-BE49-F238E27FC236}">
                <a16:creationId xmlns:a16="http://schemas.microsoft.com/office/drawing/2014/main" xmlns="" id="{74C16C18-FA8A-4133-9F06-8E9B8A0577F1}"/>
              </a:ext>
            </a:extLst>
          </p:cNvPr>
          <p:cNvSpPr txBox="1">
            <a:spLocks/>
          </p:cNvSpPr>
          <p:nvPr/>
        </p:nvSpPr>
        <p:spPr>
          <a:xfrm>
            <a:off x="1293725" y="1736919"/>
            <a:ext cx="7312393" cy="107500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u="sng" dirty="0">
                <a:solidFill>
                  <a:prstClr val="black"/>
                </a:solidFill>
              </a:rPr>
              <a:t>Governance &amp; Stewardship: </a:t>
            </a:r>
            <a:r>
              <a:rPr lang="en-US" dirty="0">
                <a:solidFill>
                  <a:prstClr val="black"/>
                </a:solidFill>
              </a:rPr>
              <a:t>Listed in Roadmap.  Overseen by T-19 in collaboration with FHWA, AASHTO Technical Joint Committee on Electronic Standards, etc.   </a:t>
            </a:r>
          </a:p>
          <a:p>
            <a:endParaRPr lang="en-US" dirty="0">
              <a:solidFill>
                <a:prstClr val="black"/>
              </a:solidFill>
            </a:endParaRPr>
          </a:p>
        </p:txBody>
      </p:sp>
      <p:sp>
        <p:nvSpPr>
          <p:cNvPr id="2" name="TextBox 1">
            <a:extLst>
              <a:ext uri="{FF2B5EF4-FFF2-40B4-BE49-F238E27FC236}">
                <a16:creationId xmlns:a16="http://schemas.microsoft.com/office/drawing/2014/main" xmlns="" id="{47B5C715-2C19-4072-9DB9-A7400755575F}"/>
              </a:ext>
            </a:extLst>
          </p:cNvPr>
          <p:cNvSpPr txBox="1"/>
          <p:nvPr/>
        </p:nvSpPr>
        <p:spPr>
          <a:xfrm>
            <a:off x="1340789" y="5190837"/>
            <a:ext cx="6182839" cy="830997"/>
          </a:xfrm>
          <a:prstGeom prst="rect">
            <a:avLst/>
          </a:prstGeom>
          <a:noFill/>
        </p:spPr>
        <p:txBody>
          <a:bodyPr wrap="square" rtlCol="0">
            <a:spAutoFit/>
          </a:bodyPr>
          <a:lstStyle/>
          <a:p>
            <a:r>
              <a:rPr lang="en-US" sz="2400" u="sng" dirty="0">
                <a:solidFill>
                  <a:prstClr val="black"/>
                </a:solidFill>
              </a:rPr>
              <a:t>Funding Mechanism: </a:t>
            </a:r>
            <a:r>
              <a:rPr lang="en-US" sz="2400" dirty="0">
                <a:solidFill>
                  <a:prstClr val="black"/>
                </a:solidFill>
              </a:rPr>
              <a:t>A consultant/contractor will be required, funded by Pooled Fund/FHWA</a:t>
            </a:r>
          </a:p>
        </p:txBody>
      </p:sp>
    </p:spTree>
    <p:extLst>
      <p:ext uri="{BB962C8B-B14F-4D97-AF65-F5344CB8AC3E}">
        <p14:creationId xmlns:p14="http://schemas.microsoft.com/office/powerpoint/2010/main" val="3821967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16200000">
            <a:off x="-2531821" y="3137232"/>
            <a:ext cx="6085178" cy="665477"/>
          </a:xfrm>
        </p:spPr>
        <p:txBody>
          <a:bodyPr>
            <a:normAutofit fontScale="90000"/>
          </a:bodyPr>
          <a:lstStyle/>
          <a:p>
            <a:r>
              <a:rPr lang="en-US" sz="4400" dirty="0">
                <a:latin typeface="Graphite Std Narrow" panose="03020502030602020204" pitchFamily="66" charset="0"/>
              </a:rPr>
              <a:t>BIM for Bridges &amp; Structures</a:t>
            </a:r>
          </a:p>
        </p:txBody>
      </p:sp>
      <p:sp>
        <p:nvSpPr>
          <p:cNvPr id="3" name="Subtitle 2"/>
          <p:cNvSpPr>
            <a:spLocks noGrp="1"/>
          </p:cNvSpPr>
          <p:nvPr>
            <p:ph type="subTitle" idx="1"/>
          </p:nvPr>
        </p:nvSpPr>
        <p:spPr>
          <a:xfrm>
            <a:off x="879895" y="5647863"/>
            <a:ext cx="5096898" cy="890960"/>
          </a:xfrm>
        </p:spPr>
        <p:txBody>
          <a:bodyPr>
            <a:normAutofit/>
          </a:bodyPr>
          <a:lstStyle/>
          <a:p>
            <a:r>
              <a:rPr lang="en-US" dirty="0" smtClean="0"/>
              <a:t>KY State Highway Dept. – </a:t>
            </a:r>
            <a:r>
              <a:rPr lang="en-US" dirty="0" err="1" smtClean="0"/>
              <a:t>Std</a:t>
            </a:r>
            <a:r>
              <a:rPr lang="en-US" dirty="0" smtClean="0"/>
              <a:t> Spec 1926</a:t>
            </a:r>
          </a:p>
          <a:p>
            <a:r>
              <a:rPr lang="en-US" dirty="0" smtClean="0"/>
              <a:t>1932 </a:t>
            </a:r>
            <a:r>
              <a:rPr lang="en-US" dirty="0" err="1" smtClean="0"/>
              <a:t>Std</a:t>
            </a:r>
            <a:r>
              <a:rPr lang="en-US" dirty="0" smtClean="0"/>
              <a:t> Spec – KY State Highway Dept.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527" y="389011"/>
            <a:ext cx="6555058" cy="4916294"/>
          </a:xfrm>
          <a:prstGeom prst="rect">
            <a:avLst/>
          </a:prstGeom>
        </p:spPr>
      </p:pic>
    </p:spTree>
    <p:extLst>
      <p:ext uri="{BB962C8B-B14F-4D97-AF65-F5344CB8AC3E}">
        <p14:creationId xmlns:p14="http://schemas.microsoft.com/office/powerpoint/2010/main" val="39050682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155D327-D172-4CF5-861D-336957A2EAD9}"/>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pic>
        <p:nvPicPr>
          <p:cNvPr id="8" name="Picture 7">
            <a:extLst>
              <a:ext uri="{FF2B5EF4-FFF2-40B4-BE49-F238E27FC236}">
                <a16:creationId xmlns:a16="http://schemas.microsoft.com/office/drawing/2014/main" xmlns="" id="{B9C20F81-9A82-4124-9A29-A8093592CD3C}"/>
              </a:ext>
            </a:extLst>
          </p:cNvPr>
          <p:cNvPicPr>
            <a:picLocks noChangeAspect="1"/>
          </p:cNvPicPr>
          <p:nvPr/>
        </p:nvPicPr>
        <p:blipFill>
          <a:blip r:embed="rId4"/>
          <a:stretch>
            <a:fillRect/>
          </a:stretch>
        </p:blipFill>
        <p:spPr>
          <a:xfrm>
            <a:off x="920227" y="427382"/>
            <a:ext cx="7551422" cy="4497682"/>
          </a:xfrm>
          <a:prstGeom prst="rect">
            <a:avLst/>
          </a:prstGeom>
        </p:spPr>
      </p:pic>
    </p:spTree>
    <p:extLst>
      <p:ext uri="{BB962C8B-B14F-4D97-AF65-F5344CB8AC3E}">
        <p14:creationId xmlns:p14="http://schemas.microsoft.com/office/powerpoint/2010/main" val="14345295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155D327-D172-4CF5-861D-336957A2EAD9}"/>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sp>
        <p:nvSpPr>
          <p:cNvPr id="5" name="Subtitle 2">
            <a:extLst>
              <a:ext uri="{FF2B5EF4-FFF2-40B4-BE49-F238E27FC236}">
                <a16:creationId xmlns:a16="http://schemas.microsoft.com/office/drawing/2014/main" xmlns="" id="{75F31DDC-6371-4168-B8A1-B42734AD0607}"/>
              </a:ext>
            </a:extLst>
          </p:cNvPr>
          <p:cNvSpPr txBox="1">
            <a:spLocks/>
          </p:cNvSpPr>
          <p:nvPr/>
        </p:nvSpPr>
        <p:spPr>
          <a:xfrm>
            <a:off x="931794" y="320175"/>
            <a:ext cx="7857533" cy="10167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prstClr val="black"/>
                </a:solidFill>
              </a:rPr>
              <a:t>Transportation Pooled Fund Program</a:t>
            </a:r>
          </a:p>
          <a:p>
            <a:r>
              <a:rPr lang="en-US" dirty="0">
                <a:solidFill>
                  <a:prstClr val="black"/>
                </a:solidFill>
              </a:rPr>
              <a:t>Scope of Work Items</a:t>
            </a:r>
          </a:p>
        </p:txBody>
      </p:sp>
      <p:sp>
        <p:nvSpPr>
          <p:cNvPr id="7" name="Subtitle 6">
            <a:extLst>
              <a:ext uri="{FF2B5EF4-FFF2-40B4-BE49-F238E27FC236}">
                <a16:creationId xmlns:a16="http://schemas.microsoft.com/office/drawing/2014/main" xmlns="" id="{F8A69501-B058-4D24-BE5B-791DBD42614E}"/>
              </a:ext>
            </a:extLst>
          </p:cNvPr>
          <p:cNvSpPr>
            <a:spLocks noGrp="1"/>
          </p:cNvSpPr>
          <p:nvPr>
            <p:ph type="subTitle" idx="1"/>
          </p:nvPr>
        </p:nvSpPr>
        <p:spPr>
          <a:xfrm>
            <a:off x="1112190" y="2899574"/>
            <a:ext cx="7608228" cy="462629"/>
          </a:xfrm>
        </p:spPr>
        <p:txBody>
          <a:bodyPr>
            <a:normAutofit/>
          </a:bodyPr>
          <a:lstStyle/>
          <a:p>
            <a:pPr algn="l"/>
            <a:r>
              <a:rPr lang="en-US" sz="2000" dirty="0"/>
              <a:t>Collaborate with stakeholders to update IFC data dictionary (CBE) </a:t>
            </a:r>
          </a:p>
        </p:txBody>
      </p:sp>
      <p:sp>
        <p:nvSpPr>
          <p:cNvPr id="9" name="TextBox 8">
            <a:extLst>
              <a:ext uri="{FF2B5EF4-FFF2-40B4-BE49-F238E27FC236}">
                <a16:creationId xmlns:a16="http://schemas.microsoft.com/office/drawing/2014/main" xmlns="" id="{8C25C19D-759F-44AF-A6A1-B86687FE4CF6}"/>
              </a:ext>
            </a:extLst>
          </p:cNvPr>
          <p:cNvSpPr txBox="1"/>
          <p:nvPr/>
        </p:nvSpPr>
        <p:spPr>
          <a:xfrm>
            <a:off x="1112190" y="2191688"/>
            <a:ext cx="7495600" cy="707886"/>
          </a:xfrm>
          <a:prstGeom prst="rect">
            <a:avLst/>
          </a:prstGeom>
          <a:noFill/>
        </p:spPr>
        <p:txBody>
          <a:bodyPr wrap="square" rtlCol="0">
            <a:spAutoFit/>
          </a:bodyPr>
          <a:lstStyle/>
          <a:p>
            <a:r>
              <a:rPr lang="en-US" sz="2000" dirty="0">
                <a:solidFill>
                  <a:prstClr val="black"/>
                </a:solidFill>
              </a:rPr>
              <a:t>Develop the national standard MVDs, data definitions and data requirements for the model life cycle for all data exchanges.</a:t>
            </a:r>
          </a:p>
        </p:txBody>
      </p:sp>
      <p:sp>
        <p:nvSpPr>
          <p:cNvPr id="10" name="Subtitle 6">
            <a:extLst>
              <a:ext uri="{FF2B5EF4-FFF2-40B4-BE49-F238E27FC236}">
                <a16:creationId xmlns:a16="http://schemas.microsoft.com/office/drawing/2014/main" xmlns="" id="{74C16C18-FA8A-4133-9F06-8E9B8A0577F1}"/>
              </a:ext>
            </a:extLst>
          </p:cNvPr>
          <p:cNvSpPr txBox="1">
            <a:spLocks/>
          </p:cNvSpPr>
          <p:nvPr/>
        </p:nvSpPr>
        <p:spPr>
          <a:xfrm>
            <a:off x="1112190" y="1336915"/>
            <a:ext cx="7393075" cy="9289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prstClr val="black"/>
                </a:solidFill>
              </a:rPr>
              <a:t>Establish standards, guidelines, or manuals for stakeholders for use of IFC as an exchange standard.  This includes use of a common modeling format and IFC submittal.   </a:t>
            </a:r>
          </a:p>
        </p:txBody>
      </p:sp>
      <p:sp>
        <p:nvSpPr>
          <p:cNvPr id="2" name="TextBox 1">
            <a:extLst>
              <a:ext uri="{FF2B5EF4-FFF2-40B4-BE49-F238E27FC236}">
                <a16:creationId xmlns:a16="http://schemas.microsoft.com/office/drawing/2014/main" xmlns="" id="{47B5C715-2C19-4072-9DB9-A7400755575F}"/>
              </a:ext>
            </a:extLst>
          </p:cNvPr>
          <p:cNvSpPr txBox="1"/>
          <p:nvPr/>
        </p:nvSpPr>
        <p:spPr>
          <a:xfrm>
            <a:off x="972099" y="5102546"/>
            <a:ext cx="6064624" cy="830997"/>
          </a:xfrm>
          <a:prstGeom prst="rect">
            <a:avLst/>
          </a:prstGeom>
          <a:noFill/>
        </p:spPr>
        <p:txBody>
          <a:bodyPr wrap="square" rtlCol="0">
            <a:spAutoFit/>
          </a:bodyPr>
          <a:lstStyle/>
          <a:p>
            <a:r>
              <a:rPr lang="en-US" sz="2400" dirty="0">
                <a:solidFill>
                  <a:prstClr val="black"/>
                </a:solidFill>
              </a:rPr>
              <a:t>Remaining Scope of Work Items at www.pooledfund.org/Details/Solicitation/1450</a:t>
            </a:r>
            <a:r>
              <a:rPr lang="en-US" sz="2400" u="sng" dirty="0">
                <a:solidFill>
                  <a:prstClr val="black"/>
                </a:solidFill>
              </a:rPr>
              <a:t> </a:t>
            </a:r>
            <a:endParaRPr lang="en-US" sz="2400" dirty="0">
              <a:solidFill>
                <a:prstClr val="black"/>
              </a:solidFill>
            </a:endParaRPr>
          </a:p>
        </p:txBody>
      </p:sp>
      <p:sp>
        <p:nvSpPr>
          <p:cNvPr id="11" name="Subtitle 6">
            <a:extLst>
              <a:ext uri="{FF2B5EF4-FFF2-40B4-BE49-F238E27FC236}">
                <a16:creationId xmlns:a16="http://schemas.microsoft.com/office/drawing/2014/main" xmlns="" id="{EE25DFD6-DDC9-45EA-BE8C-70071B7C37B8}"/>
              </a:ext>
            </a:extLst>
          </p:cNvPr>
          <p:cNvSpPr txBox="1">
            <a:spLocks/>
          </p:cNvSpPr>
          <p:nvPr/>
        </p:nvSpPr>
        <p:spPr>
          <a:xfrm>
            <a:off x="1112189" y="3282569"/>
            <a:ext cx="7677137" cy="60936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prstClr val="black"/>
                </a:solidFill>
              </a:rPr>
              <a:t>Collaborate with </a:t>
            </a:r>
            <a:r>
              <a:rPr lang="en-US" sz="2000" dirty="0" err="1">
                <a:solidFill>
                  <a:prstClr val="black"/>
                </a:solidFill>
              </a:rPr>
              <a:t>buildingSmart</a:t>
            </a:r>
            <a:r>
              <a:rPr lang="en-US" sz="2000" dirty="0">
                <a:solidFill>
                  <a:prstClr val="black"/>
                </a:solidFill>
              </a:rPr>
              <a:t> &amp; software vendors to design &amp; offer training covering BIM model development, management &amp; usage. </a:t>
            </a:r>
          </a:p>
        </p:txBody>
      </p:sp>
      <p:sp>
        <p:nvSpPr>
          <p:cNvPr id="12" name="Subtitle 6">
            <a:extLst>
              <a:ext uri="{FF2B5EF4-FFF2-40B4-BE49-F238E27FC236}">
                <a16:creationId xmlns:a16="http://schemas.microsoft.com/office/drawing/2014/main" xmlns="" id="{2F779D54-DBD1-492D-9CEC-D177662834EA}"/>
              </a:ext>
            </a:extLst>
          </p:cNvPr>
          <p:cNvSpPr txBox="1">
            <a:spLocks/>
          </p:cNvSpPr>
          <p:nvPr/>
        </p:nvSpPr>
        <p:spPr>
          <a:xfrm>
            <a:off x="1112188" y="3891937"/>
            <a:ext cx="7608228" cy="4626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prstClr val="black"/>
                </a:solidFill>
              </a:rPr>
              <a:t>Conduct ROI analysis to quantify the benefits and cost savings </a:t>
            </a:r>
          </a:p>
        </p:txBody>
      </p:sp>
      <p:sp>
        <p:nvSpPr>
          <p:cNvPr id="13" name="Subtitle 6">
            <a:extLst>
              <a:ext uri="{FF2B5EF4-FFF2-40B4-BE49-F238E27FC236}">
                <a16:creationId xmlns:a16="http://schemas.microsoft.com/office/drawing/2014/main" xmlns="" id="{8A33BE6A-FB39-4940-A08C-4A60C52EB49D}"/>
              </a:ext>
            </a:extLst>
          </p:cNvPr>
          <p:cNvSpPr txBox="1">
            <a:spLocks/>
          </p:cNvSpPr>
          <p:nvPr/>
        </p:nvSpPr>
        <p:spPr>
          <a:xfrm>
            <a:off x="1112188" y="4378943"/>
            <a:ext cx="7608228" cy="72360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prstClr val="black"/>
                </a:solidFill>
              </a:rPr>
              <a:t>Develop a template of contractual Provisions for managing risks associated with IFC-BIM for Bridge &amp; Structures. </a:t>
            </a:r>
          </a:p>
        </p:txBody>
      </p:sp>
    </p:spTree>
    <p:extLst>
      <p:ext uri="{BB962C8B-B14F-4D97-AF65-F5344CB8AC3E}">
        <p14:creationId xmlns:p14="http://schemas.microsoft.com/office/powerpoint/2010/main" val="25113493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155D327-D172-4CF5-861D-336957A2EAD9}"/>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sp>
        <p:nvSpPr>
          <p:cNvPr id="6" name="Title 5">
            <a:extLst>
              <a:ext uri="{FF2B5EF4-FFF2-40B4-BE49-F238E27FC236}">
                <a16:creationId xmlns:a16="http://schemas.microsoft.com/office/drawing/2014/main" xmlns="" id="{A437FDD7-DFA5-4518-835E-42314B964A71}"/>
              </a:ext>
            </a:extLst>
          </p:cNvPr>
          <p:cNvSpPr>
            <a:spLocks noGrp="1"/>
          </p:cNvSpPr>
          <p:nvPr>
            <p:ph type="ctrTitle"/>
          </p:nvPr>
        </p:nvSpPr>
        <p:spPr>
          <a:xfrm>
            <a:off x="972099" y="5917225"/>
            <a:ext cx="5368153" cy="595335"/>
          </a:xfrm>
        </p:spPr>
        <p:txBody>
          <a:bodyPr>
            <a:normAutofit/>
          </a:bodyPr>
          <a:lstStyle/>
          <a:p>
            <a:r>
              <a:rPr lang="en-US" sz="1800" b="1" dirty="0" smtClean="0"/>
              <a:t>CIM Usage from Highway Design Webinar</a:t>
            </a:r>
            <a:endParaRPr lang="en-US" sz="1800" b="1"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5914" t="8811" r="2434" b="32522"/>
          <a:stretch/>
        </p:blipFill>
        <p:spPr>
          <a:xfrm>
            <a:off x="818983" y="381662"/>
            <a:ext cx="8054673" cy="5748469"/>
          </a:xfrm>
          <a:prstGeom prst="rect">
            <a:avLst/>
          </a:prstGeom>
        </p:spPr>
      </p:pic>
    </p:spTree>
    <p:extLst>
      <p:ext uri="{BB962C8B-B14F-4D97-AF65-F5344CB8AC3E}">
        <p14:creationId xmlns:p14="http://schemas.microsoft.com/office/powerpoint/2010/main" val="3656093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82362" y="421868"/>
            <a:ext cx="6285020" cy="842389"/>
          </a:xfrm>
        </p:spPr>
        <p:txBody>
          <a:bodyPr>
            <a:normAutofit lnSpcReduction="10000"/>
          </a:bodyPr>
          <a:lstStyle/>
          <a:p>
            <a:r>
              <a:rPr lang="en-US" dirty="0"/>
              <a:t>KYTC and 3D Modeling</a:t>
            </a:r>
          </a:p>
          <a:p>
            <a:r>
              <a:rPr lang="en-US" dirty="0"/>
              <a:t>The KY Standard is Bentley </a:t>
            </a:r>
            <a:r>
              <a:rPr lang="en-US" dirty="0" smtClean="0"/>
              <a:t>Projectwise</a:t>
            </a:r>
            <a:endParaRPr lang="en-US" dirty="0"/>
          </a:p>
        </p:txBody>
      </p:sp>
      <p:sp>
        <p:nvSpPr>
          <p:cNvPr id="4" name="Title 1">
            <a:extLst>
              <a:ext uri="{FF2B5EF4-FFF2-40B4-BE49-F238E27FC236}">
                <a16:creationId xmlns:a16="http://schemas.microsoft.com/office/drawing/2014/main" xmlns="" id="{1155D327-D172-4CF5-861D-336957A2EAD9}"/>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sp>
        <p:nvSpPr>
          <p:cNvPr id="6" name="Title 5">
            <a:extLst>
              <a:ext uri="{FF2B5EF4-FFF2-40B4-BE49-F238E27FC236}">
                <a16:creationId xmlns:a16="http://schemas.microsoft.com/office/drawing/2014/main" xmlns="" id="{A437FDD7-DFA5-4518-835E-42314B964A71}"/>
              </a:ext>
            </a:extLst>
          </p:cNvPr>
          <p:cNvSpPr>
            <a:spLocks noGrp="1"/>
          </p:cNvSpPr>
          <p:nvPr>
            <p:ph type="ctrTitle"/>
          </p:nvPr>
        </p:nvSpPr>
        <p:spPr>
          <a:xfrm>
            <a:off x="1104471" y="1296271"/>
            <a:ext cx="7570401" cy="3164412"/>
          </a:xfrm>
        </p:spPr>
        <p:txBody>
          <a:bodyPr>
            <a:normAutofit/>
          </a:bodyPr>
          <a:lstStyle/>
          <a:p>
            <a:pPr algn="l"/>
            <a:r>
              <a:rPr lang="en-US" sz="2800" dirty="0" smtClean="0"/>
              <a:t>Kentucky Transportation Cabinet usage:</a:t>
            </a:r>
            <a:br>
              <a:rPr lang="en-US" sz="2800" dirty="0" smtClean="0"/>
            </a:br>
            <a:r>
              <a:rPr lang="en-US" sz="2800" dirty="0" smtClean="0"/>
              <a:t>3D Modeling </a:t>
            </a:r>
            <a:r>
              <a:rPr lang="en-US" sz="2800" dirty="0"/>
              <a:t>for </a:t>
            </a:r>
            <a:r>
              <a:rPr lang="en-US" sz="2800" dirty="0" smtClean="0"/>
              <a:t>Highway Design &amp; KYTC Cad Standards</a:t>
            </a:r>
            <a:br>
              <a:rPr lang="en-US" sz="2800" dirty="0" smtClean="0"/>
            </a:br>
            <a:r>
              <a:rPr lang="en-US" sz="2800" dirty="0" err="1" smtClean="0"/>
              <a:t>MicroStation</a:t>
            </a:r>
            <a:r>
              <a:rPr lang="en-US" sz="2800" dirty="0" smtClean="0"/>
              <a:t> Select Series 4</a:t>
            </a:r>
            <a:br>
              <a:rPr lang="en-US" sz="2800" dirty="0" smtClean="0"/>
            </a:br>
            <a:r>
              <a:rPr lang="en-US" sz="2800" dirty="0" smtClean="0"/>
              <a:t>Projectwise Select Series 4</a:t>
            </a:r>
            <a:br>
              <a:rPr lang="en-US" sz="2800" dirty="0" smtClean="0"/>
            </a:br>
            <a:r>
              <a:rPr lang="en-US" sz="2800" dirty="0" err="1" smtClean="0"/>
              <a:t>OpenRoads</a:t>
            </a:r>
            <a:r>
              <a:rPr lang="en-US" sz="2800" dirty="0" smtClean="0"/>
              <a:t> </a:t>
            </a:r>
            <a:r>
              <a:rPr lang="en-US" sz="2800" dirty="0"/>
              <a:t>S</a:t>
            </a:r>
            <a:r>
              <a:rPr lang="en-US" sz="2800" dirty="0" smtClean="0"/>
              <a:t>elect Series 4</a:t>
            </a:r>
            <a:br>
              <a:rPr lang="en-US" sz="2800" dirty="0" smtClean="0"/>
            </a:br>
            <a:r>
              <a:rPr lang="en-US" sz="2800" dirty="0" err="1" smtClean="0"/>
              <a:t>dtm</a:t>
            </a:r>
            <a:r>
              <a:rPr lang="en-US" sz="2800" dirty="0" smtClean="0"/>
              <a:t> -&gt; terrain / </a:t>
            </a:r>
            <a:r>
              <a:rPr lang="en-US" sz="2800" dirty="0" err="1" smtClean="0"/>
              <a:t>alg</a:t>
            </a:r>
            <a:r>
              <a:rPr lang="en-US" sz="2800" dirty="0" smtClean="0"/>
              <a:t> -&gt; </a:t>
            </a:r>
            <a:r>
              <a:rPr lang="en-US" sz="2800" dirty="0" err="1" smtClean="0"/>
              <a:t>geometry.dgn</a:t>
            </a:r>
            <a:r>
              <a:rPr lang="en-US" sz="2800" dirty="0" smtClean="0"/>
              <a:t> / </a:t>
            </a:r>
            <a:br>
              <a:rPr lang="en-US" sz="2800" dirty="0" smtClean="0"/>
            </a:br>
            <a:r>
              <a:rPr lang="en-US" sz="2800" dirty="0" smtClean="0"/>
              <a:t>Cannot import or export to xml</a:t>
            </a:r>
            <a:endParaRPr lang="en-US" sz="2400" dirty="0"/>
          </a:p>
        </p:txBody>
      </p:sp>
      <p:sp>
        <p:nvSpPr>
          <p:cNvPr id="5" name="Title 5">
            <a:extLst>
              <a:ext uri="{FF2B5EF4-FFF2-40B4-BE49-F238E27FC236}">
                <a16:creationId xmlns:a16="http://schemas.microsoft.com/office/drawing/2014/main" xmlns="" id="{A437FDD7-DFA5-4518-835E-42314B964A71}"/>
              </a:ext>
            </a:extLst>
          </p:cNvPr>
          <p:cNvSpPr txBox="1">
            <a:spLocks/>
          </p:cNvSpPr>
          <p:nvPr/>
        </p:nvSpPr>
        <p:spPr>
          <a:xfrm>
            <a:off x="1121700" y="4691269"/>
            <a:ext cx="6233258" cy="1812898"/>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700" dirty="0" smtClean="0">
                <a:solidFill>
                  <a:prstClr val="black"/>
                </a:solidFill>
              </a:rPr>
              <a:t>AT DOSD, our drawing are </a:t>
            </a:r>
            <a:r>
              <a:rPr lang="en-US" sz="2700" dirty="0" err="1" smtClean="0">
                <a:solidFill>
                  <a:prstClr val="black"/>
                </a:solidFill>
              </a:rPr>
              <a:t>ortho</a:t>
            </a:r>
            <a:r>
              <a:rPr lang="en-US" sz="2700" dirty="0" smtClean="0">
                <a:solidFill>
                  <a:prstClr val="black"/>
                </a:solidFill>
              </a:rPr>
              <a:t>-projections using 2D seed files and 2D Cell Libraries.</a:t>
            </a:r>
          </a:p>
          <a:p>
            <a:pPr algn="l"/>
            <a:endParaRPr lang="en-US" sz="2700" dirty="0" smtClean="0">
              <a:solidFill>
                <a:prstClr val="black"/>
              </a:solidFill>
            </a:endParaRPr>
          </a:p>
          <a:p>
            <a:pPr algn="l"/>
            <a:r>
              <a:rPr lang="en-US" sz="2700" dirty="0" smtClean="0">
                <a:solidFill>
                  <a:prstClr val="black"/>
                </a:solidFill>
              </a:rPr>
              <a:t>The </a:t>
            </a:r>
            <a:r>
              <a:rPr lang="en-US" sz="2700" dirty="0" err="1" smtClean="0">
                <a:solidFill>
                  <a:prstClr val="black"/>
                </a:solidFill>
              </a:rPr>
              <a:t>Div</a:t>
            </a:r>
            <a:r>
              <a:rPr lang="en-US" sz="2700" dirty="0" smtClean="0">
                <a:solidFill>
                  <a:prstClr val="black"/>
                </a:solidFill>
              </a:rPr>
              <a:t> of Traffic reports they are not yet using 3D Models.</a:t>
            </a:r>
            <a:r>
              <a:rPr lang="en-US" sz="2400" dirty="0" smtClean="0">
                <a:solidFill>
                  <a:prstClr val="black"/>
                </a:solidFill>
              </a:rPr>
              <a:t/>
            </a:r>
            <a:br>
              <a:rPr lang="en-US" sz="2400" dirty="0" smtClean="0">
                <a:solidFill>
                  <a:prstClr val="black"/>
                </a:solidFill>
              </a:rPr>
            </a:br>
            <a:endParaRPr lang="en-US" sz="2400" dirty="0">
              <a:solidFill>
                <a:prstClr val="black"/>
              </a:solidFill>
            </a:endParaRPr>
          </a:p>
        </p:txBody>
      </p:sp>
    </p:spTree>
    <p:extLst>
      <p:ext uri="{BB962C8B-B14F-4D97-AF65-F5344CB8AC3E}">
        <p14:creationId xmlns:p14="http://schemas.microsoft.com/office/powerpoint/2010/main" val="15862844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9889" y="427381"/>
            <a:ext cx="6023823" cy="439311"/>
          </a:xfrm>
        </p:spPr>
        <p:txBody>
          <a:bodyPr>
            <a:normAutofit/>
          </a:bodyPr>
          <a:lstStyle/>
          <a:p>
            <a:r>
              <a:rPr lang="en-US" dirty="0" smtClean="0"/>
              <a:t>Bentley </a:t>
            </a:r>
            <a:r>
              <a:rPr lang="en-US" dirty="0" err="1" smtClean="0"/>
              <a:t>OpenBridge</a:t>
            </a:r>
            <a:r>
              <a:rPr lang="en-US" dirty="0" smtClean="0"/>
              <a:t> Modeler</a:t>
            </a:r>
            <a:endParaRPr lang="en-US" dirty="0"/>
          </a:p>
        </p:txBody>
      </p:sp>
      <p:sp>
        <p:nvSpPr>
          <p:cNvPr id="4" name="Title 1">
            <a:extLst>
              <a:ext uri="{FF2B5EF4-FFF2-40B4-BE49-F238E27FC236}">
                <a16:creationId xmlns:a16="http://schemas.microsoft.com/office/drawing/2014/main" xmlns="" id="{1155D327-D172-4CF5-861D-336957A2EAD9}"/>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sp>
        <p:nvSpPr>
          <p:cNvPr id="7" name="TextBox 6">
            <a:extLst>
              <a:ext uri="{FF2B5EF4-FFF2-40B4-BE49-F238E27FC236}">
                <a16:creationId xmlns:a16="http://schemas.microsoft.com/office/drawing/2014/main" xmlns="" id="{F0EFA7AF-E4CF-4B9C-8331-64A6558225E1}"/>
              </a:ext>
            </a:extLst>
          </p:cNvPr>
          <p:cNvSpPr txBox="1"/>
          <p:nvPr/>
        </p:nvSpPr>
        <p:spPr>
          <a:xfrm>
            <a:off x="930303" y="1033670"/>
            <a:ext cx="7887694" cy="4832092"/>
          </a:xfrm>
          <a:prstGeom prst="rect">
            <a:avLst/>
          </a:prstGeom>
          <a:noFill/>
        </p:spPr>
        <p:txBody>
          <a:bodyPr wrap="square" rtlCol="0">
            <a:spAutoFit/>
          </a:bodyPr>
          <a:lstStyle/>
          <a:p>
            <a:r>
              <a:rPr lang="en-US" sz="2800" dirty="0" err="1">
                <a:solidFill>
                  <a:prstClr val="black"/>
                </a:solidFill>
              </a:rPr>
              <a:t>OpenBridge</a:t>
            </a:r>
            <a:r>
              <a:rPr lang="en-US" sz="2800" dirty="0">
                <a:solidFill>
                  <a:prstClr val="black"/>
                </a:solidFill>
              </a:rPr>
              <a:t> Modeler uses 3d Civil data from </a:t>
            </a:r>
            <a:r>
              <a:rPr lang="en-US" sz="2800" dirty="0" err="1">
                <a:solidFill>
                  <a:prstClr val="black"/>
                </a:solidFill>
              </a:rPr>
              <a:t>OpenRoads</a:t>
            </a:r>
            <a:r>
              <a:rPr lang="en-US" sz="2800" dirty="0">
                <a:solidFill>
                  <a:prstClr val="black"/>
                </a:solidFill>
              </a:rPr>
              <a:t> as input.  </a:t>
            </a:r>
          </a:p>
          <a:p>
            <a:r>
              <a:rPr lang="en-US" sz="2800" dirty="0">
                <a:solidFill>
                  <a:prstClr val="black"/>
                </a:solidFill>
              </a:rPr>
              <a:t>Changes to geometry can be automatically updated in the structure. </a:t>
            </a:r>
          </a:p>
          <a:p>
            <a:r>
              <a:rPr lang="en-US" sz="2800" dirty="0">
                <a:solidFill>
                  <a:prstClr val="black"/>
                </a:solidFill>
              </a:rPr>
              <a:t>Cross sections for detailing may require </a:t>
            </a:r>
            <a:r>
              <a:rPr lang="en-US" sz="2800" dirty="0" err="1">
                <a:solidFill>
                  <a:prstClr val="black"/>
                </a:solidFill>
              </a:rPr>
              <a:t>ProStructures</a:t>
            </a:r>
            <a:r>
              <a:rPr lang="en-US" sz="2800" dirty="0">
                <a:solidFill>
                  <a:prstClr val="black"/>
                </a:solidFill>
              </a:rPr>
              <a:t> software.</a:t>
            </a:r>
          </a:p>
          <a:p>
            <a:r>
              <a:rPr lang="en-US" sz="2800" dirty="0">
                <a:solidFill>
                  <a:prstClr val="black"/>
                </a:solidFill>
              </a:rPr>
              <a:t>2D views with dimensioning using Dynamic Views</a:t>
            </a:r>
          </a:p>
          <a:p>
            <a:r>
              <a:rPr lang="en-US" sz="2800" dirty="0">
                <a:solidFill>
                  <a:prstClr val="black"/>
                </a:solidFill>
              </a:rPr>
              <a:t>Provides clash detection and clearances.</a:t>
            </a:r>
          </a:p>
          <a:p>
            <a:r>
              <a:rPr lang="en-US" sz="2800" dirty="0">
                <a:solidFill>
                  <a:prstClr val="black"/>
                </a:solidFill>
              </a:rPr>
              <a:t>Integrates with ProjectWise</a:t>
            </a:r>
          </a:p>
          <a:p>
            <a:r>
              <a:rPr lang="en-US" sz="2800" dirty="0">
                <a:solidFill>
                  <a:prstClr val="black"/>
                </a:solidFill>
              </a:rPr>
              <a:t>Tablet access with Navigator Mobile.</a:t>
            </a:r>
          </a:p>
          <a:p>
            <a:endParaRPr lang="en-US" sz="2800" dirty="0">
              <a:solidFill>
                <a:prstClr val="black"/>
              </a:solidFill>
            </a:endParaRPr>
          </a:p>
        </p:txBody>
      </p:sp>
    </p:spTree>
    <p:extLst>
      <p:ext uri="{BB962C8B-B14F-4D97-AF65-F5344CB8AC3E}">
        <p14:creationId xmlns:p14="http://schemas.microsoft.com/office/powerpoint/2010/main" val="37301779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155D327-D172-4CF5-861D-336957A2EAD9}"/>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929" y="378644"/>
            <a:ext cx="5404310" cy="231684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9013" y="2171476"/>
            <a:ext cx="5417177" cy="227853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4223980"/>
            <a:ext cx="5408706" cy="2278668"/>
          </a:xfrm>
          <a:prstGeom prst="rect">
            <a:avLst/>
          </a:prstGeom>
        </p:spPr>
      </p:pic>
      <p:sp>
        <p:nvSpPr>
          <p:cNvPr id="10" name="TextBox 9"/>
          <p:cNvSpPr txBox="1"/>
          <p:nvPr/>
        </p:nvSpPr>
        <p:spPr>
          <a:xfrm>
            <a:off x="6376945" y="469127"/>
            <a:ext cx="2393343" cy="1015663"/>
          </a:xfrm>
          <a:prstGeom prst="rect">
            <a:avLst/>
          </a:prstGeom>
          <a:noFill/>
        </p:spPr>
        <p:txBody>
          <a:bodyPr wrap="square" rtlCol="0">
            <a:spAutoFit/>
          </a:bodyPr>
          <a:lstStyle/>
          <a:p>
            <a:r>
              <a:rPr lang="en-US" sz="2000" dirty="0">
                <a:solidFill>
                  <a:prstClr val="black"/>
                </a:solidFill>
              </a:rPr>
              <a:t>Trimble </a:t>
            </a:r>
            <a:r>
              <a:rPr lang="en-US" sz="2000" dirty="0" err="1">
                <a:solidFill>
                  <a:prstClr val="black"/>
                </a:solidFill>
              </a:rPr>
              <a:t>Sketchup</a:t>
            </a:r>
            <a:endParaRPr lang="en-US" sz="2000" dirty="0">
              <a:solidFill>
                <a:prstClr val="black"/>
              </a:solidFill>
            </a:endParaRPr>
          </a:p>
          <a:p>
            <a:r>
              <a:rPr lang="en-US" sz="2000" dirty="0">
                <a:solidFill>
                  <a:prstClr val="black"/>
                </a:solidFill>
              </a:rPr>
              <a:t>Viewer for </a:t>
            </a:r>
          </a:p>
          <a:p>
            <a:r>
              <a:rPr lang="en-US" sz="2000" dirty="0">
                <a:solidFill>
                  <a:prstClr val="black"/>
                </a:solidFill>
              </a:rPr>
              <a:t>MS </a:t>
            </a:r>
            <a:r>
              <a:rPr lang="en-US" sz="2000" dirty="0" err="1">
                <a:solidFill>
                  <a:prstClr val="black"/>
                </a:solidFill>
              </a:rPr>
              <a:t>Hololens</a:t>
            </a:r>
            <a:endParaRPr lang="en-US" sz="2000" dirty="0">
              <a:solidFill>
                <a:prstClr val="black"/>
              </a:solidFill>
            </a:endParaRPr>
          </a:p>
        </p:txBody>
      </p:sp>
    </p:spTree>
    <p:extLst>
      <p:ext uri="{BB962C8B-B14F-4D97-AF65-F5344CB8AC3E}">
        <p14:creationId xmlns:p14="http://schemas.microsoft.com/office/powerpoint/2010/main" val="311626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BrIM</a:t>
            </a:r>
            <a:r>
              <a:rPr lang="en-US" dirty="0" smtClean="0"/>
              <a:t> Terms</a:t>
            </a:r>
            <a:endParaRPr lang="en-US" dirty="0"/>
          </a:p>
        </p:txBody>
      </p:sp>
      <p:sp>
        <p:nvSpPr>
          <p:cNvPr id="3" name="Content Placeholder 2"/>
          <p:cNvSpPr>
            <a:spLocks noGrp="1"/>
          </p:cNvSpPr>
          <p:nvPr>
            <p:ph idx="1"/>
          </p:nvPr>
        </p:nvSpPr>
        <p:spPr>
          <a:xfrm>
            <a:off x="0" y="1540565"/>
            <a:ext cx="9144000" cy="4636398"/>
          </a:xfrm>
        </p:spPr>
        <p:txBody>
          <a:bodyPr>
            <a:normAutofit/>
          </a:bodyPr>
          <a:lstStyle/>
          <a:p>
            <a:r>
              <a:rPr lang="en-US" b="1" dirty="0" smtClean="0"/>
              <a:t>Process Map – Graphical representation of task work flow associating activities and actors</a:t>
            </a:r>
          </a:p>
          <a:p>
            <a:endParaRPr lang="en-US" dirty="0"/>
          </a:p>
        </p:txBody>
      </p:sp>
    </p:spTree>
    <p:extLst>
      <p:ext uri="{BB962C8B-B14F-4D97-AF65-F5344CB8AC3E}">
        <p14:creationId xmlns:p14="http://schemas.microsoft.com/office/powerpoint/2010/main" val="35899257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340" y="153952"/>
            <a:ext cx="6742051" cy="1325563"/>
          </a:xfrm>
        </p:spPr>
        <p:txBody>
          <a:bodyPr/>
          <a:lstStyle/>
          <a:p>
            <a:r>
              <a:rPr lang="en-US" dirty="0" smtClean="0"/>
              <a:t>Process Map</a:t>
            </a:r>
            <a:endParaRPr lang="en-US" dirty="0"/>
          </a:p>
        </p:txBody>
      </p:sp>
      <p:pic>
        <p:nvPicPr>
          <p:cNvPr id="5" name="Content Placeholder 4"/>
          <p:cNvPicPr>
            <a:picLocks noGrp="1" noChangeAspect="1"/>
          </p:cNvPicPr>
          <p:nvPr>
            <p:ph idx="1"/>
          </p:nvPr>
        </p:nvPicPr>
        <p:blipFill rotWithShape="1">
          <a:blip r:embed="rId2"/>
          <a:srcRect l="60325" t="10590" r="9484" b="-377"/>
          <a:stretch/>
        </p:blipFill>
        <p:spPr>
          <a:xfrm>
            <a:off x="1309929" y="1193188"/>
            <a:ext cx="6772600" cy="5664812"/>
          </a:xfrm>
          <a:prstGeom prst="rect">
            <a:avLst/>
          </a:prstGeom>
        </p:spPr>
      </p:pic>
      <p:sp>
        <p:nvSpPr>
          <p:cNvPr id="6" name="Rectangle 5"/>
          <p:cNvSpPr/>
          <p:nvPr/>
        </p:nvSpPr>
        <p:spPr>
          <a:xfrm>
            <a:off x="5052291" y="3759199"/>
            <a:ext cx="840509" cy="1265383"/>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69792" t="32840" r="20486" b="16296"/>
          <a:stretch/>
        </p:blipFill>
        <p:spPr>
          <a:xfrm>
            <a:off x="2474856" y="1193188"/>
            <a:ext cx="3837043" cy="5645930"/>
          </a:xfrm>
          <a:prstGeom prst="rect">
            <a:avLst/>
          </a:prstGeom>
          <a:ln w="44450">
            <a:solidFill>
              <a:srgbClr val="FF0000"/>
            </a:solidFill>
          </a:ln>
        </p:spPr>
      </p:pic>
    </p:spTree>
    <p:extLst>
      <p:ext uri="{BB962C8B-B14F-4D97-AF65-F5344CB8AC3E}">
        <p14:creationId xmlns:p14="http://schemas.microsoft.com/office/powerpoint/2010/main" val="345703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019" y="365126"/>
            <a:ext cx="7274740" cy="1325563"/>
          </a:xfrm>
        </p:spPr>
        <p:txBody>
          <a:bodyPr/>
          <a:lstStyle/>
          <a:p>
            <a:r>
              <a:rPr lang="en-US" dirty="0"/>
              <a:t>Process Map</a:t>
            </a:r>
          </a:p>
        </p:txBody>
      </p:sp>
      <p:pic>
        <p:nvPicPr>
          <p:cNvPr id="6" name="Content Placeholder 5"/>
          <p:cNvPicPr>
            <a:picLocks noGrp="1" noChangeAspect="1"/>
          </p:cNvPicPr>
          <p:nvPr>
            <p:ph idx="1"/>
          </p:nvPr>
        </p:nvPicPr>
        <p:blipFill rotWithShape="1">
          <a:blip r:embed="rId2"/>
          <a:srcRect l="19527" t="12564" r="19771" b="6392"/>
          <a:stretch/>
        </p:blipFill>
        <p:spPr>
          <a:xfrm>
            <a:off x="1117601" y="1378129"/>
            <a:ext cx="7296727" cy="5479871"/>
          </a:xfrm>
          <a:prstGeom prst="rect">
            <a:avLst/>
          </a:prstGeom>
        </p:spPr>
      </p:pic>
      <p:sp>
        <p:nvSpPr>
          <p:cNvPr id="4" name="Date Placeholder 3"/>
          <p:cNvSpPr>
            <a:spLocks noGrp="1"/>
          </p:cNvSpPr>
          <p:nvPr>
            <p:ph type="dt" sz="half" idx="2"/>
          </p:nvPr>
        </p:nvSpPr>
        <p:spPr/>
        <p:txBody>
          <a:bodyPr/>
          <a:lstStyle/>
          <a:p>
            <a:fld id="{43FEF5B5-8ACE-4DBD-A4A3-A082F1874439}" type="datetime1">
              <a:rPr lang="en-US" smtClean="0"/>
              <a:t>8/14/2017</a:t>
            </a:fld>
            <a:endParaRPr lang="en-US" dirty="0"/>
          </a:p>
        </p:txBody>
      </p:sp>
      <p:sp>
        <p:nvSpPr>
          <p:cNvPr id="5" name="Slide Number Placeholder 4"/>
          <p:cNvSpPr>
            <a:spLocks noGrp="1"/>
          </p:cNvSpPr>
          <p:nvPr>
            <p:ph type="sldNum" sz="quarter" idx="4"/>
          </p:nvPr>
        </p:nvSpPr>
        <p:spPr/>
        <p:txBody>
          <a:bodyPr/>
          <a:lstStyle/>
          <a:p>
            <a:fld id="{C038B46D-69F0-6C4D-B6B2-D7AB4C0C657D}" type="slidenum">
              <a:rPr lang="en-US" smtClean="0"/>
              <a:pPr/>
              <a:t>48</a:t>
            </a:fld>
            <a:endParaRPr lang="en-US" dirty="0"/>
          </a:p>
        </p:txBody>
      </p:sp>
      <p:pic>
        <p:nvPicPr>
          <p:cNvPr id="8" name="Picture 7"/>
          <p:cNvPicPr>
            <a:picLocks noChangeAspect="1"/>
          </p:cNvPicPr>
          <p:nvPr/>
        </p:nvPicPr>
        <p:blipFill rotWithShape="1">
          <a:blip r:embed="rId3"/>
          <a:srcRect l="2671" t="12592" r="67329" b="5371"/>
          <a:stretch/>
        </p:blipFill>
        <p:spPr>
          <a:xfrm>
            <a:off x="2892429" y="1378129"/>
            <a:ext cx="3552825" cy="5464936"/>
          </a:xfrm>
          <a:prstGeom prst="rect">
            <a:avLst/>
          </a:prstGeom>
          <a:ln w="66675">
            <a:solidFill>
              <a:srgbClr val="FF0000"/>
            </a:solidFill>
          </a:ln>
        </p:spPr>
      </p:pic>
      <p:sp>
        <p:nvSpPr>
          <p:cNvPr id="9" name="Rectangle 8"/>
          <p:cNvSpPr/>
          <p:nvPr/>
        </p:nvSpPr>
        <p:spPr>
          <a:xfrm>
            <a:off x="1117601" y="1378129"/>
            <a:ext cx="1292224" cy="2346146"/>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32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BrIM</a:t>
            </a:r>
            <a:r>
              <a:rPr lang="en-US" dirty="0" smtClean="0"/>
              <a:t> Terms</a:t>
            </a:r>
            <a:endParaRPr lang="en-US" dirty="0"/>
          </a:p>
        </p:txBody>
      </p:sp>
      <p:sp>
        <p:nvSpPr>
          <p:cNvPr id="3" name="Content Placeholder 2"/>
          <p:cNvSpPr>
            <a:spLocks noGrp="1"/>
          </p:cNvSpPr>
          <p:nvPr>
            <p:ph idx="1"/>
          </p:nvPr>
        </p:nvSpPr>
        <p:spPr>
          <a:xfrm>
            <a:off x="0" y="1540565"/>
            <a:ext cx="9144000" cy="4636398"/>
          </a:xfrm>
        </p:spPr>
        <p:txBody>
          <a:bodyPr>
            <a:normAutofit/>
          </a:bodyPr>
          <a:lstStyle/>
          <a:p>
            <a:r>
              <a:rPr lang="en-US" dirty="0" smtClean="0"/>
              <a:t>Process Map – Graphical representation of task work flow associating activities and actors</a:t>
            </a:r>
          </a:p>
          <a:p>
            <a:r>
              <a:rPr lang="en-US" b="1" dirty="0"/>
              <a:t>Exchange Model – Passing of data from one actor to another.</a:t>
            </a:r>
          </a:p>
          <a:p>
            <a:r>
              <a:rPr lang="en-US" b="1" dirty="0"/>
              <a:t>Exchange Model Requirements – Required data to be passed at a singular exchange model</a:t>
            </a:r>
          </a:p>
          <a:p>
            <a:endParaRPr lang="en-US" dirty="0"/>
          </a:p>
        </p:txBody>
      </p:sp>
    </p:spTree>
    <p:extLst>
      <p:ext uri="{BB962C8B-B14F-4D97-AF65-F5344CB8AC3E}">
        <p14:creationId xmlns:p14="http://schemas.microsoft.com/office/powerpoint/2010/main" val="17059355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5C5D4AF-2783-4466-B8D6-DCBA234709A3}"/>
              </a:ext>
            </a:extLst>
          </p:cNvPr>
          <p:cNvPicPr>
            <a:picLocks noChangeAspect="1"/>
          </p:cNvPicPr>
          <p:nvPr/>
        </p:nvPicPr>
        <p:blipFill rotWithShape="1">
          <a:blip r:embed="rId3">
            <a:extLst>
              <a:ext uri="{28A0092B-C50C-407E-A947-70E740481C1C}">
                <a14:useLocalDpi xmlns:a14="http://schemas.microsoft.com/office/drawing/2010/main" val="0"/>
              </a:ext>
            </a:extLst>
          </a:blip>
          <a:srcRect l="3456" r="52059"/>
          <a:stretch/>
        </p:blipFill>
        <p:spPr>
          <a:xfrm>
            <a:off x="310745" y="591670"/>
            <a:ext cx="8833255" cy="5584661"/>
          </a:xfrm>
          <a:prstGeom prst="rect">
            <a:avLst/>
          </a:prstGeom>
        </p:spPr>
      </p:pic>
      <p:sp>
        <p:nvSpPr>
          <p:cNvPr id="5" name="Title 1">
            <a:extLst>
              <a:ext uri="{FF2B5EF4-FFF2-40B4-BE49-F238E27FC236}">
                <a16:creationId xmlns:a16="http://schemas.microsoft.com/office/drawing/2014/main" xmlns="" id="{B0487F1C-D010-430C-B787-E4C5BC0FD818}"/>
              </a:ext>
            </a:extLst>
          </p:cNvPr>
          <p:cNvSpPr txBox="1">
            <a:spLocks/>
          </p:cNvSpPr>
          <p:nvPr/>
        </p:nvSpPr>
        <p:spPr>
          <a:xfrm rot="16200000">
            <a:off x="-2652846" y="3051262"/>
            <a:ext cx="6085178" cy="66547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prstClr val="black"/>
                </a:solidFill>
                <a:latin typeface="Graphite Std Narrow" panose="03020502030602020204" pitchFamily="66" charset="0"/>
              </a:rPr>
              <a:t>BIM for Bridges &amp; Structures</a:t>
            </a:r>
          </a:p>
        </p:txBody>
      </p:sp>
      <p:sp>
        <p:nvSpPr>
          <p:cNvPr id="6" name="TextBox 5">
            <a:extLst>
              <a:ext uri="{FF2B5EF4-FFF2-40B4-BE49-F238E27FC236}">
                <a16:creationId xmlns:a16="http://schemas.microsoft.com/office/drawing/2014/main" xmlns="" id="{6A33F780-EC24-4725-A6DB-0C45D62DC078}"/>
              </a:ext>
            </a:extLst>
          </p:cNvPr>
          <p:cNvSpPr txBox="1"/>
          <p:nvPr/>
        </p:nvSpPr>
        <p:spPr>
          <a:xfrm>
            <a:off x="2931460" y="6176331"/>
            <a:ext cx="3691218" cy="461665"/>
          </a:xfrm>
          <a:prstGeom prst="rect">
            <a:avLst/>
          </a:prstGeom>
          <a:noFill/>
        </p:spPr>
        <p:txBody>
          <a:bodyPr wrap="square" rtlCol="0">
            <a:spAutoFit/>
          </a:bodyPr>
          <a:lstStyle/>
          <a:p>
            <a:r>
              <a:rPr lang="en-US" sz="2400" dirty="0">
                <a:solidFill>
                  <a:prstClr val="black"/>
                </a:solidFill>
              </a:rPr>
              <a:t>Example Modern Cad Plans</a:t>
            </a:r>
          </a:p>
        </p:txBody>
      </p:sp>
    </p:spTree>
    <p:extLst>
      <p:ext uri="{BB962C8B-B14F-4D97-AF65-F5344CB8AC3E}">
        <p14:creationId xmlns:p14="http://schemas.microsoft.com/office/powerpoint/2010/main" val="20221997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6466" t="13580" r="1616" b="8664"/>
          <a:stretch/>
        </p:blipFill>
        <p:spPr>
          <a:xfrm>
            <a:off x="-1" y="1334892"/>
            <a:ext cx="11607455" cy="5523107"/>
          </a:xfrm>
          <a:prstGeom prst="rect">
            <a:avLst/>
          </a:prstGeom>
        </p:spPr>
      </p:pic>
      <p:sp>
        <p:nvSpPr>
          <p:cNvPr id="2" name="Title 1"/>
          <p:cNvSpPr>
            <a:spLocks noGrp="1"/>
          </p:cNvSpPr>
          <p:nvPr>
            <p:ph type="title"/>
          </p:nvPr>
        </p:nvSpPr>
        <p:spPr>
          <a:xfrm>
            <a:off x="525162" y="153952"/>
            <a:ext cx="7226643" cy="1325563"/>
          </a:xfrm>
        </p:spPr>
        <p:txBody>
          <a:bodyPr/>
          <a:lstStyle/>
          <a:p>
            <a:r>
              <a:rPr lang="en-US" dirty="0" smtClean="0"/>
              <a:t>Exchange Model</a:t>
            </a:r>
            <a:endParaRPr lang="en-US" dirty="0"/>
          </a:p>
        </p:txBody>
      </p:sp>
      <p:sp>
        <p:nvSpPr>
          <p:cNvPr id="6" name="Rectangle 5"/>
          <p:cNvSpPr/>
          <p:nvPr/>
        </p:nvSpPr>
        <p:spPr>
          <a:xfrm>
            <a:off x="0" y="1638333"/>
            <a:ext cx="1634836" cy="1610894"/>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srcRect l="11957" t="14110" r="37076" b="9931"/>
          <a:stretch/>
        </p:blipFill>
        <p:spPr>
          <a:xfrm>
            <a:off x="1773383" y="1354990"/>
            <a:ext cx="6373090" cy="5342680"/>
          </a:xfrm>
          <a:prstGeom prst="rect">
            <a:avLst/>
          </a:prstGeom>
          <a:ln w="57150">
            <a:solidFill>
              <a:srgbClr val="FF0000"/>
            </a:solidFill>
          </a:ln>
        </p:spPr>
      </p:pic>
    </p:spTree>
    <p:extLst>
      <p:ext uri="{BB962C8B-B14F-4D97-AF65-F5344CB8AC3E}">
        <p14:creationId xmlns:p14="http://schemas.microsoft.com/office/powerpoint/2010/main" val="62590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0"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BrIM</a:t>
            </a:r>
            <a:r>
              <a:rPr lang="en-US" dirty="0" smtClean="0"/>
              <a:t> Terms</a:t>
            </a:r>
            <a:endParaRPr lang="en-US" dirty="0"/>
          </a:p>
        </p:txBody>
      </p:sp>
      <p:sp>
        <p:nvSpPr>
          <p:cNvPr id="3" name="Content Placeholder 2"/>
          <p:cNvSpPr>
            <a:spLocks noGrp="1"/>
          </p:cNvSpPr>
          <p:nvPr>
            <p:ph idx="1"/>
          </p:nvPr>
        </p:nvSpPr>
        <p:spPr>
          <a:xfrm>
            <a:off x="0" y="1540565"/>
            <a:ext cx="9144000" cy="4636398"/>
          </a:xfrm>
        </p:spPr>
        <p:txBody>
          <a:bodyPr>
            <a:normAutofit/>
          </a:bodyPr>
          <a:lstStyle/>
          <a:p>
            <a:r>
              <a:rPr lang="en-US" dirty="0" smtClean="0"/>
              <a:t>Process Map – Graphical representation of task work flow associating activities and actors</a:t>
            </a:r>
          </a:p>
          <a:p>
            <a:r>
              <a:rPr lang="en-US" dirty="0"/>
              <a:t>Exchange Model – Passing of data from one actor to another.</a:t>
            </a:r>
          </a:p>
          <a:p>
            <a:r>
              <a:rPr lang="en-US" dirty="0"/>
              <a:t>Exchange Model Requirements – Required data to be passed at a singular exchange model</a:t>
            </a:r>
          </a:p>
          <a:p>
            <a:r>
              <a:rPr lang="en-US" b="1" dirty="0" smtClean="0"/>
              <a:t>Data Dictionary – </a:t>
            </a:r>
            <a:r>
              <a:rPr lang="en-US" b="1" dirty="0"/>
              <a:t>a set of information describing the contents, format, and structure of a database</a:t>
            </a:r>
            <a:r>
              <a:rPr lang="en-US" b="1" dirty="0" smtClean="0"/>
              <a:t> </a:t>
            </a:r>
          </a:p>
          <a:p>
            <a:endParaRPr lang="en-US" dirty="0"/>
          </a:p>
        </p:txBody>
      </p:sp>
    </p:spTree>
    <p:extLst>
      <p:ext uri="{BB962C8B-B14F-4D97-AF65-F5344CB8AC3E}">
        <p14:creationId xmlns:p14="http://schemas.microsoft.com/office/powerpoint/2010/main" val="24334664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normAutofit/>
          </a:bodyPr>
          <a:lstStyle/>
          <a:p>
            <a:r>
              <a:rPr lang="en-US" dirty="0" smtClean="0"/>
              <a:t>Data Dictionary</a:t>
            </a:r>
            <a:endParaRPr lang="en-US" dirty="0"/>
          </a:p>
        </p:txBody>
      </p:sp>
      <p:sp>
        <p:nvSpPr>
          <p:cNvPr id="3" name="Content Placeholder 2"/>
          <p:cNvSpPr>
            <a:spLocks noGrp="1"/>
          </p:cNvSpPr>
          <p:nvPr>
            <p:ph idx="1"/>
          </p:nvPr>
        </p:nvSpPr>
        <p:spPr>
          <a:xfrm>
            <a:off x="0" y="1825625"/>
            <a:ext cx="3374938" cy="4351338"/>
          </a:xfrm>
        </p:spPr>
        <p:txBody>
          <a:bodyPr/>
          <a:lstStyle/>
          <a:p>
            <a:r>
              <a:rPr lang="en-US" dirty="0" smtClean="0"/>
              <a:t>Currently ≈ 2000 attributes in AASHTO/NSBA Database</a:t>
            </a:r>
          </a:p>
        </p:txBody>
      </p:sp>
      <p:pic>
        <p:nvPicPr>
          <p:cNvPr id="5" name="Picture 4"/>
          <p:cNvPicPr>
            <a:picLocks noChangeAspect="1"/>
          </p:cNvPicPr>
          <p:nvPr/>
        </p:nvPicPr>
        <p:blipFill rotWithShape="1">
          <a:blip r:embed="rId2"/>
          <a:srcRect l="-101" t="22790" r="56566" b="8306"/>
          <a:stretch/>
        </p:blipFill>
        <p:spPr>
          <a:xfrm>
            <a:off x="3133817" y="1507249"/>
            <a:ext cx="6010183" cy="5350752"/>
          </a:xfrm>
          <a:prstGeom prst="rect">
            <a:avLst/>
          </a:prstGeom>
        </p:spPr>
      </p:pic>
      <p:pic>
        <p:nvPicPr>
          <p:cNvPr id="6" name="Picture 5"/>
          <p:cNvPicPr>
            <a:picLocks noChangeAspect="1"/>
          </p:cNvPicPr>
          <p:nvPr/>
        </p:nvPicPr>
        <p:blipFill rotWithShape="1">
          <a:blip r:embed="rId2"/>
          <a:srcRect l="10120" t="44868" r="56828" b="33329"/>
          <a:stretch/>
        </p:blipFill>
        <p:spPr>
          <a:xfrm>
            <a:off x="506027" y="3654641"/>
            <a:ext cx="8637973" cy="3205160"/>
          </a:xfrm>
          <a:prstGeom prst="rect">
            <a:avLst/>
          </a:prstGeom>
        </p:spPr>
      </p:pic>
    </p:spTree>
    <p:extLst>
      <p:ext uri="{BB962C8B-B14F-4D97-AF65-F5344CB8AC3E}">
        <p14:creationId xmlns:p14="http://schemas.microsoft.com/office/powerpoint/2010/main" val="248704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BrIM</a:t>
            </a:r>
            <a:r>
              <a:rPr lang="en-US" dirty="0" smtClean="0"/>
              <a:t> Terms</a:t>
            </a:r>
            <a:endParaRPr lang="en-US" dirty="0"/>
          </a:p>
        </p:txBody>
      </p:sp>
      <p:sp>
        <p:nvSpPr>
          <p:cNvPr id="3" name="Content Placeholder 2"/>
          <p:cNvSpPr>
            <a:spLocks noGrp="1"/>
          </p:cNvSpPr>
          <p:nvPr>
            <p:ph idx="1"/>
          </p:nvPr>
        </p:nvSpPr>
        <p:spPr>
          <a:xfrm>
            <a:off x="0" y="1540565"/>
            <a:ext cx="9144000" cy="4636398"/>
          </a:xfrm>
        </p:spPr>
        <p:txBody>
          <a:bodyPr>
            <a:normAutofit/>
          </a:bodyPr>
          <a:lstStyle/>
          <a:p>
            <a:r>
              <a:rPr lang="en-US" dirty="0" smtClean="0"/>
              <a:t>Process Map – Graphical representation of task work flow associating activities and actors</a:t>
            </a:r>
          </a:p>
          <a:p>
            <a:r>
              <a:rPr lang="en-US" dirty="0"/>
              <a:t>Exchange Model – Passing of data from one actor to another.</a:t>
            </a:r>
          </a:p>
          <a:p>
            <a:r>
              <a:rPr lang="en-US" dirty="0"/>
              <a:t>Exchange Model Requirements – Required data to be passed at a singular exchange model</a:t>
            </a:r>
          </a:p>
          <a:p>
            <a:r>
              <a:rPr lang="en-US" dirty="0" smtClean="0"/>
              <a:t>Data Dictionary – </a:t>
            </a:r>
            <a:r>
              <a:rPr lang="en-US" dirty="0"/>
              <a:t>a set of information describing the contents, format, and structure of a database</a:t>
            </a:r>
            <a:r>
              <a:rPr lang="en-US" dirty="0" smtClean="0"/>
              <a:t> </a:t>
            </a:r>
          </a:p>
          <a:p>
            <a:r>
              <a:rPr lang="en-US" b="1" dirty="0"/>
              <a:t>Taxonomy – </a:t>
            </a:r>
            <a:r>
              <a:rPr lang="en-US" b="1" dirty="0" smtClean="0"/>
              <a:t>Scheme for classification including relationship between entities</a:t>
            </a:r>
            <a:endParaRPr lang="en-US" b="1" dirty="0"/>
          </a:p>
        </p:txBody>
      </p:sp>
    </p:spTree>
    <p:extLst>
      <p:ext uri="{BB962C8B-B14F-4D97-AF65-F5344CB8AC3E}">
        <p14:creationId xmlns:p14="http://schemas.microsoft.com/office/powerpoint/2010/main" val="15370917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Taxonomy</a:t>
            </a:r>
            <a:endParaRPr lang="en-US" dirty="0"/>
          </a:p>
        </p:txBody>
      </p:sp>
      <p:sp>
        <p:nvSpPr>
          <p:cNvPr id="3" name="Content Placeholder 2"/>
          <p:cNvSpPr>
            <a:spLocks noGrp="1"/>
          </p:cNvSpPr>
          <p:nvPr>
            <p:ph idx="1"/>
          </p:nvPr>
        </p:nvSpPr>
        <p:spPr>
          <a:xfrm>
            <a:off x="106532" y="1533237"/>
            <a:ext cx="9723268" cy="4643727"/>
          </a:xfrm>
        </p:spPr>
        <p:txBody>
          <a:bodyPr>
            <a:normAutofit lnSpcReduction="10000"/>
          </a:bodyPr>
          <a:lstStyle/>
          <a:p>
            <a:r>
              <a:rPr lang="en-US" dirty="0" smtClean="0"/>
              <a:t>Biological Taxonomy</a:t>
            </a:r>
          </a:p>
          <a:p>
            <a:pPr lvl="1"/>
            <a:r>
              <a:rPr lang="en-US" dirty="0" smtClean="0"/>
              <a:t>Animal Kingdom</a:t>
            </a:r>
          </a:p>
          <a:p>
            <a:pPr lvl="2"/>
            <a:r>
              <a:rPr lang="en-US" dirty="0" smtClean="0"/>
              <a:t>Etc.</a:t>
            </a:r>
          </a:p>
          <a:p>
            <a:pPr lvl="3"/>
            <a:r>
              <a:rPr lang="en-US" dirty="0" smtClean="0"/>
              <a:t>Etc.</a:t>
            </a:r>
          </a:p>
          <a:p>
            <a:pPr lvl="4"/>
            <a:r>
              <a:rPr lang="en-US" dirty="0" smtClean="0"/>
              <a:t>Homo </a:t>
            </a:r>
            <a:r>
              <a:rPr lang="en-US" dirty="0" err="1" smtClean="0"/>
              <a:t>Sapien</a:t>
            </a:r>
            <a:endParaRPr lang="en-US" dirty="0" smtClean="0"/>
          </a:p>
          <a:p>
            <a:pPr lvl="1"/>
            <a:r>
              <a:rPr lang="en-US" dirty="0" smtClean="0"/>
              <a:t>Plant Kingdom</a:t>
            </a:r>
          </a:p>
          <a:p>
            <a:r>
              <a:rPr lang="en-US" dirty="0" smtClean="0"/>
              <a:t>Bridge Taxonomy</a:t>
            </a:r>
          </a:p>
          <a:p>
            <a:pPr lvl="1"/>
            <a:r>
              <a:rPr lang="en-US" dirty="0" smtClean="0"/>
              <a:t>Highway Geometry</a:t>
            </a:r>
          </a:p>
          <a:p>
            <a:pPr lvl="1"/>
            <a:r>
              <a:rPr lang="en-US" dirty="0" smtClean="0"/>
              <a:t>Superstructure</a:t>
            </a:r>
          </a:p>
          <a:p>
            <a:pPr lvl="2"/>
            <a:r>
              <a:rPr lang="en-US" dirty="0" smtClean="0"/>
              <a:t>Girder</a:t>
            </a:r>
          </a:p>
          <a:p>
            <a:pPr lvl="3"/>
            <a:r>
              <a:rPr lang="en-US" dirty="0" smtClean="0"/>
              <a:t>Top Flange</a:t>
            </a:r>
          </a:p>
          <a:p>
            <a:pPr lvl="4"/>
            <a:r>
              <a:rPr lang="en-US" dirty="0" smtClean="0"/>
              <a:t>Width</a:t>
            </a:r>
          </a:p>
          <a:p>
            <a:pPr lvl="1"/>
            <a:r>
              <a:rPr lang="en-US" dirty="0" smtClean="0"/>
              <a:t>Substructure</a:t>
            </a:r>
          </a:p>
          <a:p>
            <a:pPr lvl="1"/>
            <a:endParaRPr lang="en-US" dirty="0"/>
          </a:p>
        </p:txBody>
      </p:sp>
      <p:pic>
        <p:nvPicPr>
          <p:cNvPr id="1026" name="Picture 2" descr="https://upload.wikimedia.org/wikipedia/commons/thumb/a/a5/Biological_classification_L_Pengo_vflip.svg/220px-Biological_classification_L_Pengo_vflip.svg.png"/>
          <p:cNvPicPr>
            <a:picLocks noChangeAspect="1" noChangeArrowheads="1"/>
          </p:cNvPicPr>
          <p:nvPr/>
        </p:nvPicPr>
        <p:blipFill rotWithShape="1">
          <a:blip r:embed="rId2">
            <a:extLst>
              <a:ext uri="{28A0092B-C50C-407E-A947-70E740481C1C}">
                <a14:useLocalDpi xmlns:a14="http://schemas.microsoft.com/office/drawing/2010/main" val="0"/>
              </a:ext>
            </a:extLst>
          </a:blip>
          <a:srcRect t="23861"/>
          <a:stretch/>
        </p:blipFill>
        <p:spPr bwMode="auto">
          <a:xfrm>
            <a:off x="6068292" y="730551"/>
            <a:ext cx="3075708" cy="6003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4295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BrIM</a:t>
            </a:r>
            <a:r>
              <a:rPr lang="en-US" dirty="0" smtClean="0"/>
              <a:t> Terms</a:t>
            </a:r>
            <a:endParaRPr lang="en-US" dirty="0"/>
          </a:p>
        </p:txBody>
      </p:sp>
      <p:sp>
        <p:nvSpPr>
          <p:cNvPr id="3" name="Content Placeholder 2"/>
          <p:cNvSpPr>
            <a:spLocks noGrp="1"/>
          </p:cNvSpPr>
          <p:nvPr>
            <p:ph idx="1"/>
          </p:nvPr>
        </p:nvSpPr>
        <p:spPr>
          <a:xfrm>
            <a:off x="0" y="1540565"/>
            <a:ext cx="9144000" cy="5017253"/>
          </a:xfrm>
        </p:spPr>
        <p:txBody>
          <a:bodyPr>
            <a:normAutofit lnSpcReduction="10000"/>
          </a:bodyPr>
          <a:lstStyle/>
          <a:p>
            <a:r>
              <a:rPr lang="en-US" sz="1900" dirty="0" smtClean="0"/>
              <a:t>Process Map – Graphical representation of task work flow associating activities and actors</a:t>
            </a:r>
          </a:p>
          <a:p>
            <a:r>
              <a:rPr lang="en-US" sz="1900" dirty="0"/>
              <a:t>Exchange Model – Passing of data from one actor to another.</a:t>
            </a:r>
          </a:p>
          <a:p>
            <a:r>
              <a:rPr lang="en-US" sz="1900" dirty="0"/>
              <a:t>Exchange Model Requirements – Required data to be passed at a singular exchange model</a:t>
            </a:r>
          </a:p>
          <a:p>
            <a:r>
              <a:rPr lang="en-US" sz="1900" dirty="0" smtClean="0"/>
              <a:t>Data Dictionary – </a:t>
            </a:r>
            <a:r>
              <a:rPr lang="en-US" sz="1900" dirty="0"/>
              <a:t>a set of information describing the contents, format, and structure of a database</a:t>
            </a:r>
            <a:r>
              <a:rPr lang="en-US" sz="1900" dirty="0" smtClean="0"/>
              <a:t> </a:t>
            </a:r>
          </a:p>
          <a:p>
            <a:r>
              <a:rPr lang="en-US" sz="1900" dirty="0"/>
              <a:t>Taxonomy – </a:t>
            </a:r>
            <a:r>
              <a:rPr lang="en-US" sz="1900" dirty="0" smtClean="0"/>
              <a:t>Scheme for classification including relationship between entities</a:t>
            </a:r>
            <a:endParaRPr lang="en-US" sz="1900" dirty="0"/>
          </a:p>
          <a:p>
            <a:r>
              <a:rPr lang="en-US" b="1" dirty="0" smtClean="0"/>
              <a:t>Information Delivery Manual (IDM) – </a:t>
            </a:r>
            <a:r>
              <a:rPr lang="en-US" b="1" dirty="0"/>
              <a:t>methodology that aims to provide the integrated reference for process and data required by </a:t>
            </a:r>
            <a:r>
              <a:rPr lang="en-US" b="1" dirty="0" err="1" smtClean="0"/>
              <a:t>BrIM</a:t>
            </a:r>
            <a:endParaRPr lang="en-US" b="1" dirty="0" smtClean="0"/>
          </a:p>
          <a:p>
            <a:r>
              <a:rPr lang="en-US" b="1" dirty="0"/>
              <a:t>Ontology – set of concepts and categories in a subject area or domain that shows their properties and the relations between them</a:t>
            </a:r>
          </a:p>
          <a:p>
            <a:endParaRPr lang="en-US" sz="2400" dirty="0"/>
          </a:p>
        </p:txBody>
      </p:sp>
    </p:spTree>
    <p:extLst>
      <p:ext uri="{BB962C8B-B14F-4D97-AF65-F5344CB8AC3E}">
        <p14:creationId xmlns:p14="http://schemas.microsoft.com/office/powerpoint/2010/main" val="23595658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Ontology Structure</a:t>
            </a:r>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fld id="{78209679-19E2-4175-B4FB-0F374C97F607}" type="slidenum">
              <a:rPr lang="en-US" smtClean="0"/>
              <a:pPr/>
              <a:t>56</a:t>
            </a:fld>
            <a:endParaRPr lang="en-US"/>
          </a:p>
        </p:txBody>
      </p:sp>
      <p:sp>
        <p:nvSpPr>
          <p:cNvPr id="5" name="Rectangle 4"/>
          <p:cNvSpPr/>
          <p:nvPr/>
        </p:nvSpPr>
        <p:spPr bwMode="auto">
          <a:xfrm>
            <a:off x="2266258" y="3054000"/>
            <a:ext cx="1696141" cy="466439"/>
          </a:xfrm>
          <a:prstGeom prst="rect">
            <a:avLst/>
          </a:prstGeom>
          <a:noFill/>
          <a:ln w="381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fontAlgn="base">
              <a:spcBef>
                <a:spcPct val="0"/>
              </a:spcBef>
              <a:spcAft>
                <a:spcPct val="0"/>
              </a:spcAft>
            </a:pPr>
            <a:endParaRPr lang="en-US" i="1" dirty="0">
              <a:solidFill>
                <a:sysClr val="windowText" lastClr="000000"/>
              </a:solidFill>
            </a:endParaRPr>
          </a:p>
        </p:txBody>
      </p:sp>
      <p:grpSp>
        <p:nvGrpSpPr>
          <p:cNvPr id="6" name="Group 31"/>
          <p:cNvGrpSpPr/>
          <p:nvPr/>
        </p:nvGrpSpPr>
        <p:grpSpPr>
          <a:xfrm>
            <a:off x="646960" y="4490002"/>
            <a:ext cx="1908159" cy="918743"/>
            <a:chOff x="1295400" y="4572000"/>
            <a:chExt cx="2057400" cy="990600"/>
          </a:xfrm>
        </p:grpSpPr>
        <p:sp>
          <p:nvSpPr>
            <p:cNvPr id="7" name="Rectangle 6"/>
            <p:cNvSpPr/>
            <p:nvPr/>
          </p:nvSpPr>
          <p:spPr bwMode="auto">
            <a:xfrm>
              <a:off x="1295400" y="4572000"/>
              <a:ext cx="1828800" cy="502920"/>
            </a:xfrm>
            <a:prstGeom prst="rect">
              <a:avLst/>
            </a:prstGeom>
            <a:noFill/>
            <a:ln w="381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fontAlgn="base">
                <a:spcBef>
                  <a:spcPct val="0"/>
                </a:spcBef>
                <a:spcAft>
                  <a:spcPct val="0"/>
                </a:spcAft>
              </a:pPr>
              <a:r>
                <a:rPr lang="en-US" b="1" dirty="0">
                  <a:solidFill>
                    <a:sysClr val="windowText" lastClr="000000"/>
                  </a:solidFill>
                </a:rPr>
                <a:t>Dictionary</a:t>
              </a:r>
            </a:p>
          </p:txBody>
        </p:sp>
        <p:sp>
          <p:nvSpPr>
            <p:cNvPr id="8" name="Rectangle 7"/>
            <p:cNvSpPr/>
            <p:nvPr/>
          </p:nvSpPr>
          <p:spPr bwMode="auto">
            <a:xfrm>
              <a:off x="1524000" y="5029200"/>
              <a:ext cx="1828800" cy="533400"/>
            </a:xfrm>
            <a:prstGeom prst="rect">
              <a:avLst/>
            </a:prstGeom>
            <a:no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fontAlgn="base">
                <a:spcBef>
                  <a:spcPct val="0"/>
                </a:spcBef>
                <a:spcAft>
                  <a:spcPct val="0"/>
                </a:spcAft>
                <a:buFont typeface="Arial" pitchFamily="34" charset="0"/>
                <a:buChar char="•"/>
              </a:pPr>
              <a:r>
                <a:rPr lang="en-US" dirty="0">
                  <a:solidFill>
                    <a:sysClr val="windowText" lastClr="000000"/>
                  </a:solidFill>
                </a:rPr>
                <a:t>Definitions</a:t>
              </a:r>
            </a:p>
            <a:p>
              <a:pPr fontAlgn="base">
                <a:spcBef>
                  <a:spcPct val="0"/>
                </a:spcBef>
                <a:spcAft>
                  <a:spcPct val="0"/>
                </a:spcAft>
                <a:buFont typeface="Arial" pitchFamily="34" charset="0"/>
                <a:buChar char="•"/>
              </a:pPr>
              <a:r>
                <a:rPr lang="en-US" dirty="0">
                  <a:solidFill>
                    <a:sysClr val="windowText" lastClr="000000"/>
                  </a:solidFill>
                </a:rPr>
                <a:t>Uses</a:t>
              </a:r>
            </a:p>
            <a:p>
              <a:pPr fontAlgn="base">
                <a:spcBef>
                  <a:spcPct val="0"/>
                </a:spcBef>
                <a:spcAft>
                  <a:spcPct val="0"/>
                </a:spcAft>
                <a:buFont typeface="Arial" pitchFamily="34" charset="0"/>
                <a:buChar char="•"/>
              </a:pPr>
              <a:endParaRPr lang="en-US" dirty="0">
                <a:solidFill>
                  <a:sysClr val="windowText" lastClr="000000"/>
                </a:solidFill>
              </a:endParaRPr>
            </a:p>
          </p:txBody>
        </p:sp>
      </p:grpSp>
      <p:grpSp>
        <p:nvGrpSpPr>
          <p:cNvPr id="9" name="Group 32"/>
          <p:cNvGrpSpPr/>
          <p:nvPr/>
        </p:nvGrpSpPr>
        <p:grpSpPr>
          <a:xfrm>
            <a:off x="2243151" y="4515614"/>
            <a:ext cx="3250938" cy="920564"/>
            <a:chOff x="3124200" y="4572000"/>
            <a:chExt cx="3200400" cy="992563"/>
          </a:xfrm>
        </p:grpSpPr>
        <p:sp>
          <p:nvSpPr>
            <p:cNvPr id="10" name="Rectangle 9"/>
            <p:cNvSpPr/>
            <p:nvPr/>
          </p:nvSpPr>
          <p:spPr bwMode="auto">
            <a:xfrm>
              <a:off x="3124200" y="4572000"/>
              <a:ext cx="3200400" cy="502920"/>
            </a:xfrm>
            <a:prstGeom prst="rect">
              <a:avLst/>
            </a:prstGeom>
            <a:noFill/>
            <a:ln w="381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fontAlgn="base">
                <a:spcBef>
                  <a:spcPct val="0"/>
                </a:spcBef>
                <a:spcAft>
                  <a:spcPct val="0"/>
                </a:spcAft>
              </a:pPr>
              <a:r>
                <a:rPr lang="en-US" b="1" dirty="0">
                  <a:solidFill>
                    <a:sysClr val="windowText" lastClr="000000"/>
                  </a:solidFill>
                </a:rPr>
                <a:t>Glossary</a:t>
              </a:r>
            </a:p>
          </p:txBody>
        </p:sp>
        <p:sp>
          <p:nvSpPr>
            <p:cNvPr id="11" name="Rectangle 10"/>
            <p:cNvSpPr/>
            <p:nvPr/>
          </p:nvSpPr>
          <p:spPr bwMode="auto">
            <a:xfrm>
              <a:off x="3511895" y="4954963"/>
              <a:ext cx="2667000" cy="609600"/>
            </a:xfrm>
            <a:prstGeom prst="rect">
              <a:avLst/>
            </a:prstGeom>
            <a:no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fontAlgn="base">
                <a:spcBef>
                  <a:spcPct val="0"/>
                </a:spcBef>
                <a:spcAft>
                  <a:spcPct val="0"/>
                </a:spcAft>
                <a:buFont typeface="Arial" pitchFamily="34" charset="0"/>
                <a:buChar char="•"/>
              </a:pPr>
              <a:r>
                <a:rPr lang="en-US" dirty="0">
                  <a:solidFill>
                    <a:sysClr val="windowText" lastClr="000000"/>
                  </a:solidFill>
                </a:rPr>
                <a:t>Terms specific to a domain</a:t>
              </a:r>
            </a:p>
          </p:txBody>
        </p:sp>
      </p:grpSp>
      <p:sp>
        <p:nvSpPr>
          <p:cNvPr id="12" name="Oval 11"/>
          <p:cNvSpPr/>
          <p:nvPr/>
        </p:nvSpPr>
        <p:spPr bwMode="auto">
          <a:xfrm>
            <a:off x="559670" y="3819567"/>
            <a:ext cx="4813586" cy="2460584"/>
          </a:xfrm>
          <a:prstGeom prst="ellipse">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b="1" dirty="0">
              <a:solidFill>
                <a:sysClr val="windowText" lastClr="000000"/>
              </a:solidFill>
              <a:latin typeface="Arial" charset="0"/>
            </a:endParaRPr>
          </a:p>
        </p:txBody>
      </p:sp>
      <p:grpSp>
        <p:nvGrpSpPr>
          <p:cNvPr id="13" name="Group 33"/>
          <p:cNvGrpSpPr/>
          <p:nvPr/>
        </p:nvGrpSpPr>
        <p:grpSpPr>
          <a:xfrm>
            <a:off x="2149663" y="3879635"/>
            <a:ext cx="1696141" cy="848071"/>
            <a:chOff x="2743200" y="3962400"/>
            <a:chExt cx="1828800" cy="914400"/>
          </a:xfrm>
        </p:grpSpPr>
        <p:sp>
          <p:nvSpPr>
            <p:cNvPr id="14" name="Rectangle 13"/>
            <p:cNvSpPr/>
            <p:nvPr/>
          </p:nvSpPr>
          <p:spPr bwMode="auto">
            <a:xfrm>
              <a:off x="2743200" y="3962400"/>
              <a:ext cx="1828800" cy="502920"/>
            </a:xfrm>
            <a:prstGeom prst="rect">
              <a:avLst/>
            </a:prstGeom>
            <a:noFill/>
            <a:ln w="381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fontAlgn="base">
                <a:spcBef>
                  <a:spcPct val="0"/>
                </a:spcBef>
                <a:spcAft>
                  <a:spcPct val="0"/>
                </a:spcAft>
              </a:pPr>
              <a:r>
                <a:rPr lang="en-US" sz="2000" b="1" dirty="0">
                  <a:solidFill>
                    <a:sysClr val="windowText" lastClr="000000"/>
                  </a:solidFill>
                </a:rPr>
                <a:t>DataSet</a:t>
              </a:r>
            </a:p>
          </p:txBody>
        </p:sp>
        <p:sp>
          <p:nvSpPr>
            <p:cNvPr id="15" name="Rectangle 14"/>
            <p:cNvSpPr/>
            <p:nvPr/>
          </p:nvSpPr>
          <p:spPr bwMode="auto">
            <a:xfrm>
              <a:off x="3124200" y="4343400"/>
              <a:ext cx="1219200" cy="533400"/>
            </a:xfrm>
            <a:prstGeom prst="rect">
              <a:avLst/>
            </a:prstGeom>
            <a:no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fontAlgn="base">
                <a:spcBef>
                  <a:spcPct val="0"/>
                </a:spcBef>
                <a:spcAft>
                  <a:spcPct val="0"/>
                </a:spcAft>
                <a:buFont typeface="Arial" pitchFamily="34" charset="0"/>
                <a:buChar char="•"/>
              </a:pPr>
              <a:r>
                <a:rPr lang="en-US" dirty="0">
                  <a:solidFill>
                    <a:sysClr val="windowText" lastClr="000000"/>
                  </a:solidFill>
                </a:rPr>
                <a:t>GUID</a:t>
              </a:r>
            </a:p>
          </p:txBody>
        </p:sp>
      </p:grpSp>
      <p:sp>
        <p:nvSpPr>
          <p:cNvPr id="16" name="Oval 15"/>
          <p:cNvSpPr/>
          <p:nvPr/>
        </p:nvSpPr>
        <p:spPr bwMode="auto">
          <a:xfrm>
            <a:off x="217532" y="2701688"/>
            <a:ext cx="5497468" cy="3710965"/>
          </a:xfrm>
          <a:prstGeom prst="ellipse">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600" b="1" dirty="0">
              <a:solidFill>
                <a:sysClr val="windowText" lastClr="000000"/>
              </a:solidFill>
              <a:latin typeface="Arial" charset="0"/>
            </a:endParaRPr>
          </a:p>
        </p:txBody>
      </p:sp>
      <p:sp>
        <p:nvSpPr>
          <p:cNvPr id="17" name="Oval 16"/>
          <p:cNvSpPr/>
          <p:nvPr/>
        </p:nvSpPr>
        <p:spPr bwMode="auto">
          <a:xfrm>
            <a:off x="0" y="1396179"/>
            <a:ext cx="5943600" cy="5242172"/>
          </a:xfrm>
          <a:prstGeom prst="ellipse">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600" b="1" dirty="0">
              <a:solidFill>
                <a:sysClr val="windowText" lastClr="000000"/>
              </a:solidFill>
              <a:latin typeface="Arial" charset="0"/>
            </a:endParaRPr>
          </a:p>
        </p:txBody>
      </p:sp>
      <p:grpSp>
        <p:nvGrpSpPr>
          <p:cNvPr id="18" name="Group 34"/>
          <p:cNvGrpSpPr/>
          <p:nvPr/>
        </p:nvGrpSpPr>
        <p:grpSpPr>
          <a:xfrm>
            <a:off x="2105630" y="2785330"/>
            <a:ext cx="1865329" cy="930095"/>
            <a:chOff x="2743200" y="2895600"/>
            <a:chExt cx="2011220" cy="1002840"/>
          </a:xfrm>
        </p:grpSpPr>
        <p:sp>
          <p:nvSpPr>
            <p:cNvPr id="19" name="Rectangle 18"/>
            <p:cNvSpPr/>
            <p:nvPr/>
          </p:nvSpPr>
          <p:spPr bwMode="auto">
            <a:xfrm>
              <a:off x="2743200" y="2895600"/>
              <a:ext cx="1828800" cy="502920"/>
            </a:xfrm>
            <a:prstGeom prst="rect">
              <a:avLst/>
            </a:prstGeom>
            <a:noFill/>
            <a:ln w="381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fontAlgn="base">
                <a:spcBef>
                  <a:spcPct val="0"/>
                </a:spcBef>
                <a:spcAft>
                  <a:spcPct val="0"/>
                </a:spcAft>
              </a:pPr>
              <a:r>
                <a:rPr lang="en-US" sz="2000" b="1" dirty="0">
                  <a:solidFill>
                    <a:sysClr val="windowText" lastClr="000000"/>
                  </a:solidFill>
                </a:rPr>
                <a:t>Taxonomy</a:t>
              </a:r>
            </a:p>
          </p:txBody>
        </p:sp>
        <p:sp>
          <p:nvSpPr>
            <p:cNvPr id="20" name="Rectangle 19"/>
            <p:cNvSpPr/>
            <p:nvPr/>
          </p:nvSpPr>
          <p:spPr bwMode="auto">
            <a:xfrm>
              <a:off x="2761675" y="3276600"/>
              <a:ext cx="1992745" cy="621840"/>
            </a:xfrm>
            <a:prstGeom prst="rect">
              <a:avLst/>
            </a:prstGeom>
            <a:no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a:buFont typeface="Arial" pitchFamily="34" charset="0"/>
                <a:buChar char="•"/>
              </a:pPr>
              <a:r>
                <a:rPr lang="en-US" dirty="0">
                  <a:solidFill>
                    <a:sysClr val="windowText" lastClr="000000"/>
                  </a:solidFill>
                </a:rPr>
                <a:t>Term relations</a:t>
              </a:r>
            </a:p>
            <a:p>
              <a:pPr>
                <a:buFont typeface="Arial" pitchFamily="34" charset="0"/>
                <a:buChar char="•"/>
              </a:pPr>
              <a:r>
                <a:rPr lang="en-US" dirty="0">
                  <a:solidFill>
                    <a:sysClr val="windowText" lastClr="000000"/>
                  </a:solidFill>
                </a:rPr>
                <a:t>Axioms (inferred</a:t>
              </a:r>
              <a:r>
                <a:rPr lang="en-US" dirty="0" smtClean="0">
                  <a:solidFill>
                    <a:sysClr val="windowText" lastClr="000000"/>
                  </a:solidFill>
                </a:rPr>
                <a:t>)</a:t>
              </a:r>
              <a:endParaRPr lang="en-US" dirty="0">
                <a:solidFill>
                  <a:sysClr val="windowText" lastClr="000000"/>
                </a:solidFill>
              </a:endParaRPr>
            </a:p>
          </p:txBody>
        </p:sp>
      </p:grpSp>
      <p:grpSp>
        <p:nvGrpSpPr>
          <p:cNvPr id="21" name="Group 35"/>
          <p:cNvGrpSpPr/>
          <p:nvPr/>
        </p:nvGrpSpPr>
        <p:grpSpPr>
          <a:xfrm>
            <a:off x="2122765" y="1396179"/>
            <a:ext cx="2094479" cy="968956"/>
            <a:chOff x="2743200" y="1783080"/>
            <a:chExt cx="2258292" cy="1044740"/>
          </a:xfrm>
        </p:grpSpPr>
        <p:sp>
          <p:nvSpPr>
            <p:cNvPr id="22" name="Rectangle 21"/>
            <p:cNvSpPr/>
            <p:nvPr/>
          </p:nvSpPr>
          <p:spPr bwMode="auto">
            <a:xfrm>
              <a:off x="2743200" y="1783080"/>
              <a:ext cx="1828800" cy="502920"/>
            </a:xfrm>
            <a:prstGeom prst="rect">
              <a:avLst/>
            </a:prstGeom>
            <a:noFill/>
            <a:ln w="381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fontAlgn="base">
                <a:spcBef>
                  <a:spcPct val="0"/>
                </a:spcBef>
                <a:spcAft>
                  <a:spcPct val="0"/>
                </a:spcAft>
              </a:pPr>
              <a:r>
                <a:rPr lang="en-US" sz="2000" b="1" dirty="0">
                  <a:solidFill>
                    <a:sysClr val="windowText" lastClr="000000"/>
                  </a:solidFill>
                </a:rPr>
                <a:t>Ontology</a:t>
              </a:r>
            </a:p>
          </p:txBody>
        </p:sp>
        <p:sp>
          <p:nvSpPr>
            <p:cNvPr id="23" name="Rectangle 22"/>
            <p:cNvSpPr/>
            <p:nvPr/>
          </p:nvSpPr>
          <p:spPr bwMode="auto">
            <a:xfrm>
              <a:off x="2780147" y="2239819"/>
              <a:ext cx="2221345" cy="588001"/>
            </a:xfrm>
            <a:prstGeom prst="rect">
              <a:avLst/>
            </a:prstGeom>
            <a:no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a:buFont typeface="Arial" pitchFamily="34" charset="0"/>
                <a:buChar char="•"/>
              </a:pPr>
              <a:r>
                <a:rPr lang="en-US" dirty="0">
                  <a:solidFill>
                    <a:sysClr val="windowText" lastClr="000000"/>
                  </a:solidFill>
                </a:rPr>
                <a:t>Axioms (defined)</a:t>
              </a:r>
            </a:p>
            <a:p>
              <a:pPr>
                <a:buFont typeface="Arial" pitchFamily="34" charset="0"/>
                <a:buChar char="•"/>
              </a:pPr>
              <a:r>
                <a:rPr lang="en-US" dirty="0">
                  <a:solidFill>
                    <a:sysClr val="windowText" lastClr="000000"/>
                  </a:solidFill>
                </a:rPr>
                <a:t>Structured language</a:t>
              </a:r>
            </a:p>
            <a:p>
              <a:pPr fontAlgn="base">
                <a:spcBef>
                  <a:spcPct val="0"/>
                </a:spcBef>
                <a:spcAft>
                  <a:spcPct val="0"/>
                </a:spcAft>
                <a:buFont typeface="Arial" pitchFamily="34" charset="0"/>
                <a:buChar char="•"/>
              </a:pPr>
              <a:endParaRPr lang="en-US" dirty="0">
                <a:solidFill>
                  <a:sysClr val="windowText" lastClr="000000"/>
                </a:solidFill>
              </a:endParaRPr>
            </a:p>
          </p:txBody>
        </p:sp>
      </p:grpSp>
      <p:sp>
        <p:nvSpPr>
          <p:cNvPr id="24" name="Rectangle 23"/>
          <p:cNvSpPr/>
          <p:nvPr/>
        </p:nvSpPr>
        <p:spPr bwMode="auto">
          <a:xfrm>
            <a:off x="6104228" y="2963786"/>
            <a:ext cx="3476882" cy="1177752"/>
          </a:xfrm>
          <a:prstGeom prst="rect">
            <a:avLst/>
          </a:prstGeom>
          <a:no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fontAlgn="base">
              <a:spcBef>
                <a:spcPct val="0"/>
              </a:spcBef>
              <a:spcAft>
                <a:spcPct val="0"/>
              </a:spcAft>
            </a:pPr>
            <a:r>
              <a:rPr lang="en-US" sz="2400" b="1" dirty="0">
                <a:solidFill>
                  <a:sysClr val="windowText" lastClr="000000"/>
                </a:solidFill>
              </a:rPr>
              <a:t>Industry defined</a:t>
            </a:r>
          </a:p>
          <a:p>
            <a:pPr fontAlgn="base">
              <a:spcBef>
                <a:spcPct val="0"/>
              </a:spcBef>
              <a:spcAft>
                <a:spcPct val="0"/>
              </a:spcAft>
              <a:buFont typeface="Arial" pitchFamily="34" charset="0"/>
              <a:buChar char="•"/>
            </a:pPr>
            <a:r>
              <a:rPr lang="en-US" sz="2400" dirty="0">
                <a:solidFill>
                  <a:sysClr val="windowText" lastClr="000000"/>
                </a:solidFill>
              </a:rPr>
              <a:t>No technical/software skills needed</a:t>
            </a:r>
          </a:p>
        </p:txBody>
      </p:sp>
      <p:sp>
        <p:nvSpPr>
          <p:cNvPr id="25" name="Rectangle 24"/>
          <p:cNvSpPr/>
          <p:nvPr/>
        </p:nvSpPr>
        <p:spPr bwMode="auto">
          <a:xfrm>
            <a:off x="5162477" y="1365827"/>
            <a:ext cx="4201814" cy="609600"/>
          </a:xfrm>
          <a:prstGeom prst="rect">
            <a:avLst/>
          </a:prstGeom>
          <a:no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fontAlgn="base">
              <a:spcBef>
                <a:spcPct val="0"/>
              </a:spcBef>
              <a:spcAft>
                <a:spcPct val="0"/>
              </a:spcAft>
            </a:pPr>
            <a:r>
              <a:rPr lang="en-US" sz="2400" b="1" dirty="0">
                <a:solidFill>
                  <a:sysClr val="windowText" lastClr="000000"/>
                </a:solidFill>
              </a:rPr>
              <a:t>Software Developer defined</a:t>
            </a:r>
          </a:p>
          <a:p>
            <a:pPr fontAlgn="base">
              <a:spcBef>
                <a:spcPct val="0"/>
              </a:spcBef>
              <a:spcAft>
                <a:spcPct val="0"/>
              </a:spcAft>
              <a:buFont typeface="Arial" pitchFamily="34" charset="0"/>
              <a:buChar char="•"/>
            </a:pPr>
            <a:r>
              <a:rPr lang="en-US" sz="2400" dirty="0">
                <a:solidFill>
                  <a:sysClr val="windowText" lastClr="000000"/>
                </a:solidFill>
              </a:rPr>
              <a:t>No domain knowledge needed</a:t>
            </a:r>
          </a:p>
        </p:txBody>
      </p:sp>
      <p:cxnSp>
        <p:nvCxnSpPr>
          <p:cNvPr id="26" name="Straight Connector 25"/>
          <p:cNvCxnSpPr/>
          <p:nvPr/>
        </p:nvCxnSpPr>
        <p:spPr bwMode="auto">
          <a:xfrm>
            <a:off x="0" y="2514600"/>
            <a:ext cx="9144000" cy="0"/>
          </a:xfrm>
          <a:prstGeom prst="line">
            <a:avLst/>
          </a:prstGeom>
          <a:solidFill>
            <a:schemeClr val="accent1"/>
          </a:solidFill>
          <a:ln w="57150" cap="flat" cmpd="sng" algn="ctr">
            <a:noFill/>
            <a:prstDash val="sysDash"/>
            <a:round/>
            <a:headEnd type="none" w="med" len="med"/>
            <a:tailEnd type="none" w="med" len="med"/>
          </a:ln>
          <a:effectLst/>
        </p:spPr>
      </p:cxnSp>
      <p:sp>
        <p:nvSpPr>
          <p:cNvPr id="27" name="Rectangle 26"/>
          <p:cNvSpPr/>
          <p:nvPr/>
        </p:nvSpPr>
        <p:spPr>
          <a:xfrm>
            <a:off x="4482722" y="4508454"/>
            <a:ext cx="4613015" cy="1569660"/>
          </a:xfrm>
          <a:prstGeom prst="rect">
            <a:avLst/>
          </a:prstGeom>
          <a:solidFill>
            <a:schemeClr val="bg1"/>
          </a:solidFill>
          <a:ln w="31750">
            <a:solidFill>
              <a:schemeClr val="tx1"/>
            </a:solidFill>
          </a:ln>
        </p:spPr>
        <p:txBody>
          <a:bodyPr wrap="square">
            <a:spAutoFit/>
          </a:bodyPr>
          <a:lstStyle/>
          <a:p>
            <a:pPr>
              <a:buNone/>
            </a:pPr>
            <a:r>
              <a:rPr lang="en-US" sz="2400" b="1" dirty="0"/>
              <a:t>AASHTO/NSBA Approach</a:t>
            </a:r>
          </a:p>
          <a:p>
            <a:pPr>
              <a:buNone/>
            </a:pPr>
            <a:r>
              <a:rPr lang="en-US" sz="2400" b="1" dirty="0"/>
              <a:t>-Workflow driven</a:t>
            </a:r>
          </a:p>
          <a:p>
            <a:pPr>
              <a:buNone/>
            </a:pPr>
            <a:r>
              <a:rPr lang="en-US" sz="2400" b="1" dirty="0"/>
              <a:t>-Industry/Developer collaboration</a:t>
            </a:r>
          </a:p>
          <a:p>
            <a:pPr>
              <a:buNone/>
            </a:pPr>
            <a:r>
              <a:rPr lang="en-US" sz="2400" b="1" dirty="0"/>
              <a:t>-IDM as Deliverable Product</a:t>
            </a:r>
          </a:p>
        </p:txBody>
      </p:sp>
      <p:sp>
        <p:nvSpPr>
          <p:cNvPr id="28" name="Up-Down Arrow 46"/>
          <p:cNvSpPr/>
          <p:nvPr/>
        </p:nvSpPr>
        <p:spPr bwMode="auto">
          <a:xfrm>
            <a:off x="6806184" y="2079413"/>
            <a:ext cx="457200" cy="838200"/>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ysClr val="windowText" lastClr="000000"/>
              </a:solidFill>
              <a:latin typeface="Arial" charset="0"/>
            </a:endParaRPr>
          </a:p>
        </p:txBody>
      </p:sp>
      <p:grpSp>
        <p:nvGrpSpPr>
          <p:cNvPr id="29" name="Group 32"/>
          <p:cNvGrpSpPr/>
          <p:nvPr/>
        </p:nvGrpSpPr>
        <p:grpSpPr>
          <a:xfrm>
            <a:off x="1562738" y="5376479"/>
            <a:ext cx="2968247" cy="989416"/>
            <a:chOff x="3124200" y="4572000"/>
            <a:chExt cx="3200400" cy="1066800"/>
          </a:xfrm>
        </p:grpSpPr>
        <p:sp>
          <p:nvSpPr>
            <p:cNvPr id="30" name="Rectangle 29"/>
            <p:cNvSpPr/>
            <p:nvPr/>
          </p:nvSpPr>
          <p:spPr bwMode="auto">
            <a:xfrm>
              <a:off x="3124200" y="4572000"/>
              <a:ext cx="3200400" cy="502920"/>
            </a:xfrm>
            <a:prstGeom prst="rect">
              <a:avLst/>
            </a:prstGeom>
            <a:noFill/>
            <a:ln w="381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fontAlgn="base">
                <a:spcBef>
                  <a:spcPct val="0"/>
                </a:spcBef>
                <a:spcAft>
                  <a:spcPct val="0"/>
                </a:spcAft>
              </a:pPr>
              <a:r>
                <a:rPr lang="en-US" b="1" dirty="0">
                  <a:solidFill>
                    <a:sysClr val="windowText" lastClr="000000"/>
                  </a:solidFill>
                </a:rPr>
                <a:t>Classification System</a:t>
              </a:r>
            </a:p>
          </p:txBody>
        </p:sp>
        <p:sp>
          <p:nvSpPr>
            <p:cNvPr id="31" name="Rectangle 30"/>
            <p:cNvSpPr/>
            <p:nvPr/>
          </p:nvSpPr>
          <p:spPr bwMode="auto">
            <a:xfrm>
              <a:off x="3505200" y="5029200"/>
              <a:ext cx="2667000" cy="609600"/>
            </a:xfrm>
            <a:prstGeom prst="rect">
              <a:avLst/>
            </a:prstGeom>
            <a:no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fontAlgn="base">
                <a:spcBef>
                  <a:spcPct val="0"/>
                </a:spcBef>
                <a:spcAft>
                  <a:spcPct val="0"/>
                </a:spcAft>
                <a:buFont typeface="Arial" pitchFamily="34" charset="0"/>
                <a:buChar char="•"/>
              </a:pPr>
              <a:r>
                <a:rPr lang="en-US" dirty="0">
                  <a:solidFill>
                    <a:sysClr val="windowText" lastClr="000000"/>
                  </a:solidFill>
                </a:rPr>
                <a:t>Formal classification</a:t>
              </a:r>
            </a:p>
          </p:txBody>
        </p:sp>
      </p:grpSp>
      <p:cxnSp>
        <p:nvCxnSpPr>
          <p:cNvPr id="32" name="Straight Connector 31"/>
          <p:cNvCxnSpPr/>
          <p:nvPr/>
        </p:nvCxnSpPr>
        <p:spPr>
          <a:xfrm>
            <a:off x="974" y="2497667"/>
            <a:ext cx="9144000" cy="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72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24" grpId="0"/>
      <p:bldP spid="25" grpId="0"/>
      <p:bldP spid="2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237744" y="457200"/>
            <a:ext cx="8686800" cy="914400"/>
          </a:xfrm>
          <a:noFill/>
          <a:ln>
            <a:miter lim="800000"/>
            <a:headEnd/>
            <a:tailEnd/>
          </a:ln>
        </p:spPr>
        <p:txBody>
          <a:bodyPr vert="horz" wrap="square" lIns="91440" tIns="45720" rIns="91440" bIns="45720" numCol="1" rtlCol="0" anchor="t" anchorCtr="0" compatLnSpc="1">
            <a:prstTxWarp prst="textNoShape">
              <a:avLst/>
            </a:prstTxWarp>
            <a:noAutofit/>
          </a:bodyPr>
          <a:lstStyle/>
          <a:p>
            <a:pPr algn="l"/>
            <a:r>
              <a:rPr lang="en-US" sz="3600" dirty="0"/>
              <a:t>4-Step Strategic Plan</a:t>
            </a:r>
          </a:p>
        </p:txBody>
      </p:sp>
      <p:pic>
        <p:nvPicPr>
          <p:cNvPr id="2" name="Picture 1"/>
          <p:cNvPicPr>
            <a:picLocks noChangeAspect="1"/>
          </p:cNvPicPr>
          <p:nvPr/>
        </p:nvPicPr>
        <p:blipFill>
          <a:blip r:embed="rId3"/>
          <a:stretch>
            <a:fillRect/>
          </a:stretch>
        </p:blipFill>
        <p:spPr>
          <a:xfrm>
            <a:off x="316270" y="1940933"/>
            <a:ext cx="8529751" cy="4195334"/>
          </a:xfrm>
          <a:prstGeom prst="rect">
            <a:avLst/>
          </a:prstGeom>
        </p:spPr>
      </p:pic>
      <p:cxnSp>
        <p:nvCxnSpPr>
          <p:cNvPr id="4" name="Straight Connector 3"/>
          <p:cNvCxnSpPr/>
          <p:nvPr/>
        </p:nvCxnSpPr>
        <p:spPr>
          <a:xfrm>
            <a:off x="2362430" y="1192649"/>
            <a:ext cx="0" cy="566928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bwMode="auto">
          <a:xfrm>
            <a:off x="120678" y="1371600"/>
            <a:ext cx="2231904" cy="397861"/>
          </a:xfrm>
          <a:prstGeom prst="rect">
            <a:avLst/>
          </a:prstGeom>
          <a:no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fontAlgn="base">
              <a:spcBef>
                <a:spcPct val="0"/>
              </a:spcBef>
              <a:spcAft>
                <a:spcPct val="0"/>
              </a:spcAft>
            </a:pPr>
            <a:r>
              <a:rPr lang="en-US" sz="2400" b="1" dirty="0">
                <a:solidFill>
                  <a:sysClr val="windowText" lastClr="000000"/>
                </a:solidFill>
              </a:rPr>
              <a:t>Industry </a:t>
            </a:r>
            <a:r>
              <a:rPr lang="en-US" sz="2400" b="1" dirty="0" smtClean="0">
                <a:solidFill>
                  <a:sysClr val="windowText" lastClr="000000"/>
                </a:solidFill>
              </a:rPr>
              <a:t>defined</a:t>
            </a:r>
            <a:endParaRPr lang="en-US" sz="2400" b="1" dirty="0">
              <a:solidFill>
                <a:sysClr val="windowText" lastClr="000000"/>
              </a:solidFill>
            </a:endParaRPr>
          </a:p>
        </p:txBody>
      </p:sp>
      <p:sp>
        <p:nvSpPr>
          <p:cNvPr id="6" name="Rectangle 5"/>
          <p:cNvSpPr/>
          <p:nvPr/>
        </p:nvSpPr>
        <p:spPr bwMode="auto">
          <a:xfrm>
            <a:off x="2535679" y="1371600"/>
            <a:ext cx="4201814" cy="609600"/>
          </a:xfrm>
          <a:prstGeom prst="rect">
            <a:avLst/>
          </a:prstGeom>
          <a:no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fontAlgn="base">
              <a:spcBef>
                <a:spcPct val="0"/>
              </a:spcBef>
              <a:spcAft>
                <a:spcPct val="0"/>
              </a:spcAft>
            </a:pPr>
            <a:r>
              <a:rPr lang="en-US" sz="2400" b="1" dirty="0">
                <a:solidFill>
                  <a:sysClr val="windowText" lastClr="000000"/>
                </a:solidFill>
              </a:rPr>
              <a:t>Software Developer </a:t>
            </a:r>
            <a:r>
              <a:rPr lang="en-US" sz="2400" b="1" dirty="0" smtClean="0">
                <a:solidFill>
                  <a:sysClr val="windowText" lastClr="000000"/>
                </a:solidFill>
              </a:rPr>
              <a:t>defined</a:t>
            </a:r>
            <a:endParaRPr lang="en-US" sz="2400" b="1" dirty="0">
              <a:solidFill>
                <a:sysClr val="windowText" lastClr="000000"/>
              </a:solidFill>
            </a:endParaRPr>
          </a:p>
        </p:txBody>
      </p:sp>
      <p:cxnSp>
        <p:nvCxnSpPr>
          <p:cNvPr id="7" name="Straight Connector 6"/>
          <p:cNvCxnSpPr/>
          <p:nvPr/>
        </p:nvCxnSpPr>
        <p:spPr>
          <a:xfrm>
            <a:off x="6338683" y="1188037"/>
            <a:ext cx="0" cy="566928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bwMode="auto">
          <a:xfrm>
            <a:off x="6609243" y="1366985"/>
            <a:ext cx="2231904" cy="397861"/>
          </a:xfrm>
          <a:prstGeom prst="rect">
            <a:avLst/>
          </a:prstGeom>
          <a:no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fontAlgn="base">
              <a:spcBef>
                <a:spcPct val="0"/>
              </a:spcBef>
              <a:spcAft>
                <a:spcPct val="0"/>
              </a:spcAft>
            </a:pPr>
            <a:r>
              <a:rPr lang="en-US" sz="2400" b="1" dirty="0">
                <a:solidFill>
                  <a:sysClr val="windowText" lastClr="000000"/>
                </a:solidFill>
              </a:rPr>
              <a:t>Industry </a:t>
            </a:r>
            <a:r>
              <a:rPr lang="en-US" sz="2400" b="1" dirty="0" smtClean="0">
                <a:solidFill>
                  <a:sysClr val="windowText" lastClr="000000"/>
                </a:solidFill>
              </a:rPr>
              <a:t>defined</a:t>
            </a:r>
            <a:endParaRPr lang="en-US" sz="2400" b="1" dirty="0">
              <a:solidFill>
                <a:sysClr val="windowText" lastClr="000000"/>
              </a:solidFill>
            </a:endParaRPr>
          </a:p>
        </p:txBody>
      </p:sp>
    </p:spTree>
    <p:extLst>
      <p:ext uri="{BB962C8B-B14F-4D97-AF65-F5344CB8AC3E}">
        <p14:creationId xmlns:p14="http://schemas.microsoft.com/office/powerpoint/2010/main" val="657622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237744" y="457200"/>
            <a:ext cx="8686800" cy="914400"/>
          </a:xfrm>
          <a:noFill/>
          <a:ln>
            <a:miter lim="800000"/>
            <a:headEnd/>
            <a:tailEnd/>
          </a:ln>
        </p:spPr>
        <p:txBody>
          <a:bodyPr vert="horz" wrap="square" lIns="91440" tIns="45720" rIns="91440" bIns="45720" numCol="1" rtlCol="0" anchor="t" anchorCtr="0" compatLnSpc="1">
            <a:prstTxWarp prst="textNoShape">
              <a:avLst/>
            </a:prstTxWarp>
            <a:noAutofit/>
          </a:bodyPr>
          <a:lstStyle/>
          <a:p>
            <a:pPr algn="l"/>
            <a:r>
              <a:rPr lang="en-US" sz="3600" dirty="0"/>
              <a:t>4-Step Strategic Plan Phase 1 – Program</a:t>
            </a:r>
          </a:p>
        </p:txBody>
      </p:sp>
      <p:pic>
        <p:nvPicPr>
          <p:cNvPr id="3" name="Picture 2"/>
          <p:cNvPicPr>
            <a:picLocks noChangeAspect="1"/>
          </p:cNvPicPr>
          <p:nvPr/>
        </p:nvPicPr>
        <p:blipFill>
          <a:blip r:embed="rId3"/>
          <a:stretch>
            <a:fillRect/>
          </a:stretch>
        </p:blipFill>
        <p:spPr>
          <a:xfrm>
            <a:off x="237746" y="2019591"/>
            <a:ext cx="2534063" cy="4195334"/>
          </a:xfrm>
          <a:prstGeom prst="rect">
            <a:avLst/>
          </a:prstGeom>
        </p:spPr>
      </p:pic>
      <p:pic>
        <p:nvPicPr>
          <p:cNvPr id="5" name="Picture 4"/>
          <p:cNvPicPr/>
          <p:nvPr/>
        </p:nvPicPr>
        <p:blipFill>
          <a:blip r:embed="rId4" cstate="print"/>
          <a:stretch>
            <a:fillRect/>
          </a:stretch>
        </p:blipFill>
        <p:spPr>
          <a:xfrm>
            <a:off x="2908152" y="1428867"/>
            <a:ext cx="5768389" cy="4195334"/>
          </a:xfrm>
          <a:prstGeom prst="rect">
            <a:avLst/>
          </a:prstGeom>
        </p:spPr>
      </p:pic>
      <p:sp>
        <p:nvSpPr>
          <p:cNvPr id="7" name="Text Box 6"/>
          <p:cNvSpPr txBox="1">
            <a:spLocks noChangeArrowheads="1"/>
          </p:cNvSpPr>
          <p:nvPr/>
        </p:nvSpPr>
        <p:spPr bwMode="auto">
          <a:xfrm>
            <a:off x="2979173" y="5624197"/>
            <a:ext cx="61648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0701">
                <a:solidFill>
                  <a:srgbClr val="000000"/>
                </a:solidFill>
                <a:miter lim="800000"/>
                <a:headEnd/>
                <a:tailEnd/>
              </a14:hiddenLine>
            </a:ext>
          </a:extLst>
        </p:spPr>
        <p:txBody>
          <a:bodyPr wrap="square">
            <a:spAutoFit/>
          </a:bodyPr>
          <a:lstStyle>
            <a:lvl1pPr marL="457200" indent="-457200">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sz="2400" b="1" dirty="0">
                <a:latin typeface="+mn-lt"/>
              </a:rPr>
              <a:t>Process </a:t>
            </a:r>
            <a:r>
              <a:rPr lang="en-US" sz="2400" b="1" dirty="0" smtClean="0">
                <a:latin typeface="+mn-lt"/>
              </a:rPr>
              <a:t>Map:</a:t>
            </a:r>
            <a:r>
              <a:rPr lang="en-US" dirty="0" smtClean="0">
                <a:latin typeface="+mn-lt"/>
              </a:rPr>
              <a:t> </a:t>
            </a:r>
            <a:r>
              <a:rPr lang="en-US" sz="2400" dirty="0">
                <a:latin typeface="+mn-lt"/>
              </a:rPr>
              <a:t>which defines when and between whom the data exchanges happen.</a:t>
            </a:r>
          </a:p>
        </p:txBody>
      </p:sp>
    </p:spTree>
    <p:extLst>
      <p:ext uri="{BB962C8B-B14F-4D97-AF65-F5344CB8AC3E}">
        <p14:creationId xmlns:p14="http://schemas.microsoft.com/office/powerpoint/2010/main" val="2593156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237744" y="457200"/>
            <a:ext cx="8686800" cy="914400"/>
          </a:xfrm>
          <a:noFill/>
          <a:ln>
            <a:miter lim="800000"/>
            <a:headEnd/>
            <a:tailEnd/>
          </a:ln>
        </p:spPr>
        <p:txBody>
          <a:bodyPr vert="horz" wrap="square" lIns="91440" tIns="45720" rIns="91440" bIns="45720" numCol="1" rtlCol="0" anchor="t" anchorCtr="0" compatLnSpc="1">
            <a:prstTxWarp prst="textNoShape">
              <a:avLst/>
            </a:prstTxWarp>
            <a:noAutofit/>
          </a:bodyPr>
          <a:lstStyle/>
          <a:p>
            <a:pPr algn="l"/>
            <a:r>
              <a:rPr lang="en-US" sz="3600" dirty="0"/>
              <a:t>4-Step Strategic Plan Phase 1 – Program</a:t>
            </a:r>
          </a:p>
        </p:txBody>
      </p:sp>
      <p:pic>
        <p:nvPicPr>
          <p:cNvPr id="3" name="Picture 2"/>
          <p:cNvPicPr>
            <a:picLocks noChangeAspect="1"/>
          </p:cNvPicPr>
          <p:nvPr/>
        </p:nvPicPr>
        <p:blipFill>
          <a:blip r:embed="rId3"/>
          <a:stretch>
            <a:fillRect/>
          </a:stretch>
        </p:blipFill>
        <p:spPr>
          <a:xfrm>
            <a:off x="237746" y="2019591"/>
            <a:ext cx="2534063" cy="4195334"/>
          </a:xfrm>
          <a:prstGeom prst="rect">
            <a:avLst/>
          </a:prstGeom>
        </p:spPr>
      </p:pic>
      <p:pic>
        <p:nvPicPr>
          <p:cNvPr id="5" name="Picture 4"/>
          <p:cNvPicPr>
            <a:picLocks noChangeAspect="1"/>
          </p:cNvPicPr>
          <p:nvPr/>
        </p:nvPicPr>
        <p:blipFill>
          <a:blip r:embed="rId4"/>
          <a:stretch>
            <a:fillRect/>
          </a:stretch>
        </p:blipFill>
        <p:spPr>
          <a:xfrm>
            <a:off x="2905496" y="1852387"/>
            <a:ext cx="6019048" cy="3695238"/>
          </a:xfrm>
          <a:prstGeom prst="rect">
            <a:avLst/>
          </a:prstGeom>
        </p:spPr>
      </p:pic>
      <p:sp>
        <p:nvSpPr>
          <p:cNvPr id="8" name="Text Box 6"/>
          <p:cNvSpPr txBox="1">
            <a:spLocks noChangeArrowheads="1"/>
          </p:cNvSpPr>
          <p:nvPr/>
        </p:nvSpPr>
        <p:spPr bwMode="auto">
          <a:xfrm>
            <a:off x="2583403" y="5615605"/>
            <a:ext cx="66293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0701">
                <a:solidFill>
                  <a:srgbClr val="000000"/>
                </a:solidFill>
                <a:miter lim="800000"/>
                <a:headEnd/>
                <a:tailEnd/>
              </a14:hiddenLine>
            </a:ext>
          </a:extLst>
        </p:spPr>
        <p:txBody>
          <a:bodyPr wrap="square">
            <a:spAutoFit/>
          </a:bodyPr>
          <a:lstStyle>
            <a:lvl1pPr marL="457200" indent="-457200">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sz="2400" b="1" dirty="0">
                <a:latin typeface="+mn-lt"/>
              </a:rPr>
              <a:t>Exchange </a:t>
            </a:r>
            <a:r>
              <a:rPr lang="en-US" sz="2400" b="1" dirty="0" smtClean="0">
                <a:latin typeface="+mn-lt"/>
              </a:rPr>
              <a:t>Model:</a:t>
            </a:r>
            <a:r>
              <a:rPr lang="en-US" sz="2400" dirty="0" smtClean="0">
                <a:latin typeface="+mn-lt"/>
              </a:rPr>
              <a:t> </a:t>
            </a:r>
            <a:r>
              <a:rPr lang="en-US" sz="2400" dirty="0">
                <a:latin typeface="+mn-lt"/>
              </a:rPr>
              <a:t>which defines intents, contents, and requirements of the data exchanges. </a:t>
            </a:r>
          </a:p>
        </p:txBody>
      </p:sp>
    </p:spTree>
    <p:extLst>
      <p:ext uri="{BB962C8B-B14F-4D97-AF65-F5344CB8AC3E}">
        <p14:creationId xmlns:p14="http://schemas.microsoft.com/office/powerpoint/2010/main" val="2655620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3086" y="427382"/>
            <a:ext cx="6602213" cy="554254"/>
          </a:xfrm>
        </p:spPr>
        <p:txBody>
          <a:bodyPr>
            <a:normAutofit/>
          </a:bodyPr>
          <a:lstStyle/>
          <a:p>
            <a:r>
              <a:rPr lang="en-US" dirty="0"/>
              <a:t>KY Lake Bridge Arch Fabrication</a:t>
            </a:r>
          </a:p>
        </p:txBody>
      </p:sp>
      <p:sp>
        <p:nvSpPr>
          <p:cNvPr id="5" name="Title 4">
            <a:extLst>
              <a:ext uri="{FF2B5EF4-FFF2-40B4-BE49-F238E27FC236}">
                <a16:creationId xmlns:a16="http://schemas.microsoft.com/office/drawing/2014/main" xmlns="" id="{2A23D318-D648-42B7-9D84-13C3CA6FA4B7}"/>
              </a:ext>
            </a:extLst>
          </p:cNvPr>
          <p:cNvSpPr>
            <a:spLocks noGrp="1"/>
          </p:cNvSpPr>
          <p:nvPr>
            <p:ph type="ctrTitle"/>
          </p:nvPr>
        </p:nvSpPr>
        <p:spPr>
          <a:xfrm>
            <a:off x="917614" y="5974809"/>
            <a:ext cx="5604209" cy="476519"/>
          </a:xfrm>
        </p:spPr>
        <p:txBody>
          <a:bodyPr>
            <a:normAutofit/>
          </a:bodyPr>
          <a:lstStyle/>
          <a:p>
            <a:r>
              <a:rPr lang="en-US" sz="1800" dirty="0"/>
              <a:t>Jason Stith, Veritas Shop Visit - Oct. 13, 2014</a:t>
            </a:r>
          </a:p>
        </p:txBody>
      </p:sp>
      <p:sp>
        <p:nvSpPr>
          <p:cNvPr id="6" name="Title 1">
            <a:extLst>
              <a:ext uri="{FF2B5EF4-FFF2-40B4-BE49-F238E27FC236}">
                <a16:creationId xmlns:a16="http://schemas.microsoft.com/office/drawing/2014/main" xmlns="" id="{654283BD-D2CF-4A28-B551-6E2F0EAED3F4}"/>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pic>
        <p:nvPicPr>
          <p:cNvPr id="7" name="Picture 6">
            <a:extLst>
              <a:ext uri="{FF2B5EF4-FFF2-40B4-BE49-F238E27FC236}">
                <a16:creationId xmlns:a16="http://schemas.microsoft.com/office/drawing/2014/main" xmlns="" id="{4143824B-E238-4B40-8C6F-440AC667C53E}"/>
              </a:ext>
            </a:extLst>
          </p:cNvPr>
          <p:cNvPicPr>
            <a:picLocks noChangeAspect="1"/>
          </p:cNvPicPr>
          <p:nvPr/>
        </p:nvPicPr>
        <p:blipFill rotWithShape="1">
          <a:blip r:embed="rId3">
            <a:extLst>
              <a:ext uri="{28A0092B-C50C-407E-A947-70E740481C1C}">
                <a14:useLocalDpi xmlns:a14="http://schemas.microsoft.com/office/drawing/2010/main" val="0"/>
              </a:ext>
            </a:extLst>
          </a:blip>
          <a:srcRect l="7132" r="56397"/>
          <a:stretch/>
        </p:blipFill>
        <p:spPr>
          <a:xfrm>
            <a:off x="786653" y="903900"/>
            <a:ext cx="6575612" cy="5070910"/>
          </a:xfrm>
          <a:prstGeom prst="rect">
            <a:avLst/>
          </a:prstGeom>
        </p:spPr>
      </p:pic>
    </p:spTree>
    <p:extLst>
      <p:ext uri="{BB962C8B-B14F-4D97-AF65-F5344CB8AC3E}">
        <p14:creationId xmlns:p14="http://schemas.microsoft.com/office/powerpoint/2010/main" val="42208853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237744" y="457200"/>
            <a:ext cx="8686800" cy="914400"/>
          </a:xfrm>
          <a:noFill/>
          <a:ln>
            <a:miter lim="800000"/>
            <a:headEnd/>
            <a:tailEnd/>
          </a:ln>
        </p:spPr>
        <p:txBody>
          <a:bodyPr vert="horz" wrap="square" lIns="91440" tIns="45720" rIns="91440" bIns="45720" numCol="1" rtlCol="0" anchor="t" anchorCtr="0" compatLnSpc="1">
            <a:prstTxWarp prst="textNoShape">
              <a:avLst/>
            </a:prstTxWarp>
            <a:noAutofit/>
          </a:bodyPr>
          <a:lstStyle/>
          <a:p>
            <a:pPr algn="l"/>
            <a:r>
              <a:rPr lang="en-US" sz="3600" dirty="0"/>
              <a:t>4-Step Strategic Plan Phase 1 – Program</a:t>
            </a:r>
          </a:p>
        </p:txBody>
      </p:sp>
      <p:pic>
        <p:nvPicPr>
          <p:cNvPr id="3" name="Picture 2"/>
          <p:cNvPicPr>
            <a:picLocks noChangeAspect="1"/>
          </p:cNvPicPr>
          <p:nvPr/>
        </p:nvPicPr>
        <p:blipFill>
          <a:blip r:embed="rId3"/>
          <a:stretch>
            <a:fillRect/>
          </a:stretch>
        </p:blipFill>
        <p:spPr>
          <a:xfrm>
            <a:off x="237746" y="2019591"/>
            <a:ext cx="2534063" cy="4195334"/>
          </a:xfrm>
          <a:prstGeom prst="rect">
            <a:avLst/>
          </a:prstGeom>
        </p:spPr>
      </p:pic>
      <p:pic>
        <p:nvPicPr>
          <p:cNvPr id="4" name="Picture 3"/>
          <p:cNvPicPr>
            <a:picLocks noChangeAspect="1"/>
          </p:cNvPicPr>
          <p:nvPr/>
        </p:nvPicPr>
        <p:blipFill rotWithShape="1">
          <a:blip r:embed="rId4"/>
          <a:srcRect b="26622"/>
          <a:stretch/>
        </p:blipFill>
        <p:spPr>
          <a:xfrm>
            <a:off x="2862404" y="1746354"/>
            <a:ext cx="6062140" cy="3860099"/>
          </a:xfrm>
          <a:prstGeom prst="rect">
            <a:avLst/>
          </a:prstGeom>
        </p:spPr>
      </p:pic>
      <p:sp>
        <p:nvSpPr>
          <p:cNvPr id="6" name="Text Box 6"/>
          <p:cNvSpPr txBox="1">
            <a:spLocks noChangeArrowheads="1"/>
          </p:cNvSpPr>
          <p:nvPr/>
        </p:nvSpPr>
        <p:spPr bwMode="auto">
          <a:xfrm>
            <a:off x="2862404" y="5730740"/>
            <a:ext cx="60621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0701">
                <a:solidFill>
                  <a:srgbClr val="000000"/>
                </a:solidFill>
                <a:miter lim="800000"/>
                <a:headEnd/>
                <a:tailEnd/>
              </a14:hiddenLine>
            </a:ext>
          </a:extLst>
        </p:spPr>
        <p:txBody>
          <a:bodyPr wrap="square">
            <a:spAutoFit/>
          </a:bodyPr>
          <a:lstStyle>
            <a:lvl1pPr marL="457200" indent="-457200">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b="1" dirty="0">
                <a:latin typeface="+mn-lt"/>
              </a:rPr>
              <a:t>Data </a:t>
            </a:r>
            <a:r>
              <a:rPr lang="en-US" b="1" dirty="0" smtClean="0">
                <a:latin typeface="+mn-lt"/>
              </a:rPr>
              <a:t>Dictionary:</a:t>
            </a:r>
            <a:r>
              <a:rPr lang="en-US" dirty="0" smtClean="0">
                <a:latin typeface="+mn-lt"/>
              </a:rPr>
              <a:t> </a:t>
            </a:r>
            <a:r>
              <a:rPr lang="en-US" dirty="0">
                <a:latin typeface="+mn-lt"/>
              </a:rPr>
              <a:t>which defines the data need to be exchanged.</a:t>
            </a:r>
          </a:p>
        </p:txBody>
      </p:sp>
    </p:spTree>
    <p:extLst>
      <p:ext uri="{BB962C8B-B14F-4D97-AF65-F5344CB8AC3E}">
        <p14:creationId xmlns:p14="http://schemas.microsoft.com/office/powerpoint/2010/main" val="3453208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237744" y="457200"/>
            <a:ext cx="8686800" cy="914400"/>
          </a:xfrm>
          <a:noFill/>
          <a:ln>
            <a:miter lim="800000"/>
            <a:headEnd/>
            <a:tailEnd/>
          </a:ln>
        </p:spPr>
        <p:txBody>
          <a:bodyPr vert="horz" wrap="square" lIns="91440" tIns="45720" rIns="91440" bIns="45720" numCol="1" rtlCol="0" anchor="t" anchorCtr="0" compatLnSpc="1">
            <a:prstTxWarp prst="textNoShape">
              <a:avLst/>
            </a:prstTxWarp>
            <a:noAutofit/>
          </a:bodyPr>
          <a:lstStyle/>
          <a:p>
            <a:pPr algn="l"/>
            <a:r>
              <a:rPr lang="en-US" sz="3600" dirty="0"/>
              <a:t>4-Step Strategic Plan Phase 1 – Program</a:t>
            </a:r>
          </a:p>
        </p:txBody>
      </p:sp>
      <p:pic>
        <p:nvPicPr>
          <p:cNvPr id="3" name="Picture 2"/>
          <p:cNvPicPr>
            <a:picLocks noChangeAspect="1"/>
          </p:cNvPicPr>
          <p:nvPr/>
        </p:nvPicPr>
        <p:blipFill>
          <a:blip r:embed="rId3"/>
          <a:stretch>
            <a:fillRect/>
          </a:stretch>
        </p:blipFill>
        <p:spPr>
          <a:xfrm>
            <a:off x="237746" y="2019591"/>
            <a:ext cx="2534063" cy="4195334"/>
          </a:xfrm>
          <a:prstGeom prst="rect">
            <a:avLst/>
          </a:prstGeom>
        </p:spPr>
      </p:pic>
      <p:pic>
        <p:nvPicPr>
          <p:cNvPr id="2" name="Picture 1"/>
          <p:cNvPicPr>
            <a:picLocks noChangeAspect="1"/>
          </p:cNvPicPr>
          <p:nvPr/>
        </p:nvPicPr>
        <p:blipFill rotWithShape="1">
          <a:blip r:embed="rId4"/>
          <a:srcRect r="20984" b="673"/>
          <a:stretch/>
        </p:blipFill>
        <p:spPr>
          <a:xfrm>
            <a:off x="2964953" y="1112667"/>
            <a:ext cx="5726765" cy="4578472"/>
          </a:xfrm>
          <a:prstGeom prst="rect">
            <a:avLst/>
          </a:prstGeom>
        </p:spPr>
      </p:pic>
      <p:sp>
        <p:nvSpPr>
          <p:cNvPr id="7" name="Text Box 6"/>
          <p:cNvSpPr txBox="1">
            <a:spLocks noChangeArrowheads="1"/>
          </p:cNvSpPr>
          <p:nvPr/>
        </p:nvSpPr>
        <p:spPr bwMode="auto">
          <a:xfrm>
            <a:off x="2964953" y="5620116"/>
            <a:ext cx="48296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0701">
                <a:solidFill>
                  <a:srgbClr val="000000"/>
                </a:solidFill>
                <a:miter lim="800000"/>
                <a:headEnd/>
                <a:tailEnd/>
              </a14:hiddenLine>
            </a:ext>
          </a:extLst>
        </p:spPr>
        <p:txBody>
          <a:bodyPr wrap="square">
            <a:spAutoFit/>
          </a:bodyPr>
          <a:lstStyle>
            <a:lvl1pPr marL="457200" indent="-457200">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sz="2400" b="1" dirty="0">
                <a:latin typeface="+mn-lt"/>
              </a:rPr>
              <a:t>Exchange Model </a:t>
            </a:r>
            <a:r>
              <a:rPr lang="en-US" sz="2400" b="1" dirty="0" smtClean="0">
                <a:latin typeface="+mn-lt"/>
              </a:rPr>
              <a:t>Requirements:</a:t>
            </a:r>
            <a:r>
              <a:rPr lang="en-US" sz="2400" dirty="0" smtClean="0">
                <a:latin typeface="+mn-lt"/>
              </a:rPr>
              <a:t> </a:t>
            </a:r>
            <a:r>
              <a:rPr lang="en-US" sz="2400" dirty="0">
                <a:latin typeface="+mn-lt"/>
              </a:rPr>
              <a:t>which define the level of detail.</a:t>
            </a:r>
          </a:p>
        </p:txBody>
      </p:sp>
    </p:spTree>
    <p:extLst>
      <p:ext uri="{BB962C8B-B14F-4D97-AF65-F5344CB8AC3E}">
        <p14:creationId xmlns:p14="http://schemas.microsoft.com/office/powerpoint/2010/main" val="2757940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237744" y="457200"/>
            <a:ext cx="8686800" cy="914400"/>
          </a:xfrm>
          <a:noFill/>
          <a:ln>
            <a:miter lim="800000"/>
            <a:headEnd/>
            <a:tailEnd/>
          </a:ln>
        </p:spPr>
        <p:txBody>
          <a:bodyPr vert="horz" wrap="square" lIns="91440" tIns="45720" rIns="91440" bIns="45720" numCol="1" rtlCol="0" anchor="t" anchorCtr="0" compatLnSpc="1">
            <a:prstTxWarp prst="textNoShape">
              <a:avLst/>
            </a:prstTxWarp>
            <a:noAutofit/>
          </a:bodyPr>
          <a:lstStyle/>
          <a:p>
            <a:pPr algn="l"/>
            <a:r>
              <a:rPr lang="en-US" sz="3600" dirty="0"/>
              <a:t>4-Step Strategic Plan Phase 2 – Develop</a:t>
            </a:r>
          </a:p>
        </p:txBody>
      </p:sp>
      <p:pic>
        <p:nvPicPr>
          <p:cNvPr id="2" name="Picture 1"/>
          <p:cNvPicPr>
            <a:picLocks noChangeAspect="1"/>
          </p:cNvPicPr>
          <p:nvPr/>
        </p:nvPicPr>
        <p:blipFill>
          <a:blip r:embed="rId3"/>
          <a:stretch>
            <a:fillRect/>
          </a:stretch>
        </p:blipFill>
        <p:spPr>
          <a:xfrm>
            <a:off x="237746" y="2019591"/>
            <a:ext cx="2495813" cy="4195334"/>
          </a:xfrm>
          <a:prstGeom prst="rect">
            <a:avLst/>
          </a:prstGeom>
        </p:spPr>
      </p:pic>
      <p:grpSp>
        <p:nvGrpSpPr>
          <p:cNvPr id="10" name="Group 9"/>
          <p:cNvGrpSpPr/>
          <p:nvPr/>
        </p:nvGrpSpPr>
        <p:grpSpPr>
          <a:xfrm>
            <a:off x="2733558" y="1931753"/>
            <a:ext cx="6954196" cy="2654651"/>
            <a:chOff x="2883364" y="1937759"/>
            <a:chExt cx="6954196" cy="2654651"/>
          </a:xfrm>
        </p:grpSpPr>
        <p:sp>
          <p:nvSpPr>
            <p:cNvPr id="5" name="Text Box 6"/>
            <p:cNvSpPr txBox="1">
              <a:spLocks noChangeArrowheads="1"/>
            </p:cNvSpPr>
            <p:nvPr/>
          </p:nvSpPr>
          <p:spPr bwMode="auto">
            <a:xfrm>
              <a:off x="2883364" y="2996965"/>
              <a:ext cx="204766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0701">
                  <a:solidFill>
                    <a:srgbClr val="000000"/>
                  </a:solidFill>
                  <a:miter lim="800000"/>
                  <a:headEnd/>
                  <a:tailEnd/>
                </a14:hiddenLine>
              </a:ext>
            </a:extLst>
          </p:spPr>
          <p:txBody>
            <a:bodyPr wrap="square">
              <a:spAutoFit/>
            </a:bodyPr>
            <a:lstStyle>
              <a:lvl1pPr marL="457200" indent="-457200">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marL="0" indent="0" algn="ctr"/>
              <a:r>
                <a:rPr lang="en-US" sz="2800" b="1" dirty="0">
                  <a:latin typeface="+mn-lt"/>
                </a:rPr>
                <a:t>Information Delivery Manual</a:t>
              </a:r>
            </a:p>
          </p:txBody>
        </p:sp>
        <p:sp>
          <p:nvSpPr>
            <p:cNvPr id="3" name="Curved Down Arrow 2"/>
            <p:cNvSpPr/>
            <p:nvPr/>
          </p:nvSpPr>
          <p:spPr>
            <a:xfrm>
              <a:off x="4795718" y="2425707"/>
              <a:ext cx="2084439" cy="5712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pic>
          <p:nvPicPr>
            <p:cNvPr id="8" name="Picture 7"/>
            <p:cNvPicPr>
              <a:picLocks noChangeAspect="1"/>
            </p:cNvPicPr>
            <p:nvPr/>
          </p:nvPicPr>
          <p:blipFill>
            <a:blip r:embed="rId4"/>
            <a:stretch>
              <a:fillRect/>
            </a:stretch>
          </p:blipFill>
          <p:spPr>
            <a:xfrm>
              <a:off x="7249337" y="2300229"/>
              <a:ext cx="1047465" cy="1042405"/>
            </a:xfrm>
            <a:prstGeom prst="rect">
              <a:avLst/>
            </a:prstGeom>
          </p:spPr>
        </p:pic>
        <p:pic>
          <p:nvPicPr>
            <p:cNvPr id="9" name="Picture 8"/>
            <p:cNvPicPr>
              <a:picLocks noChangeAspect="1"/>
            </p:cNvPicPr>
            <p:nvPr/>
          </p:nvPicPr>
          <p:blipFill>
            <a:blip r:embed="rId5"/>
            <a:stretch>
              <a:fillRect/>
            </a:stretch>
          </p:blipFill>
          <p:spPr>
            <a:xfrm>
              <a:off x="6621594" y="4229909"/>
              <a:ext cx="2302950" cy="362501"/>
            </a:xfrm>
            <a:prstGeom prst="rect">
              <a:avLst/>
            </a:prstGeom>
          </p:spPr>
        </p:pic>
        <p:sp>
          <p:nvSpPr>
            <p:cNvPr id="11" name="Text Box 6"/>
            <p:cNvSpPr txBox="1">
              <a:spLocks noChangeArrowheads="1"/>
            </p:cNvSpPr>
            <p:nvPr/>
          </p:nvSpPr>
          <p:spPr bwMode="auto">
            <a:xfrm>
              <a:off x="4972875" y="1937759"/>
              <a:ext cx="17301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0701">
                  <a:solidFill>
                    <a:srgbClr val="000000"/>
                  </a:solidFill>
                  <a:miter lim="800000"/>
                  <a:headEnd/>
                  <a:tailEnd/>
                </a14:hiddenLine>
              </a:ext>
            </a:extLst>
          </p:spPr>
          <p:txBody>
            <a:bodyPr wrap="square">
              <a:spAutoFit/>
            </a:bodyPr>
            <a:lstStyle>
              <a:lvl1pPr marL="457200" indent="-457200">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marL="0" indent="0" algn="ctr"/>
              <a:r>
                <a:rPr lang="en-US" sz="2800" dirty="0">
                  <a:latin typeface="+mn-lt"/>
                </a:rPr>
                <a:t>map to</a:t>
              </a:r>
            </a:p>
          </p:txBody>
        </p:sp>
        <p:sp>
          <p:nvSpPr>
            <p:cNvPr id="12" name="Text Box 6"/>
            <p:cNvSpPr txBox="1">
              <a:spLocks noChangeArrowheads="1"/>
            </p:cNvSpPr>
            <p:nvPr/>
          </p:nvSpPr>
          <p:spPr bwMode="auto">
            <a:xfrm>
              <a:off x="6908007" y="3780356"/>
              <a:ext cx="17301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0701">
                  <a:solidFill>
                    <a:srgbClr val="000000"/>
                  </a:solidFill>
                  <a:miter lim="800000"/>
                  <a:headEnd/>
                  <a:tailEnd/>
                </a14:hiddenLine>
              </a:ext>
            </a:extLst>
          </p:spPr>
          <p:txBody>
            <a:bodyPr wrap="square">
              <a:spAutoFit/>
            </a:bodyPr>
            <a:lstStyle>
              <a:lvl1pPr marL="457200" indent="-457200">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marL="0" indent="0" algn="ctr"/>
              <a:r>
                <a:rPr lang="en-US" sz="2800" dirty="0">
                  <a:latin typeface="+mn-lt"/>
                </a:rPr>
                <a:t>or</a:t>
              </a:r>
            </a:p>
          </p:txBody>
        </p:sp>
        <p:sp>
          <p:nvSpPr>
            <p:cNvPr id="13" name="Text Box 6"/>
            <p:cNvSpPr txBox="1">
              <a:spLocks noChangeArrowheads="1"/>
            </p:cNvSpPr>
            <p:nvPr/>
          </p:nvSpPr>
          <p:spPr bwMode="auto">
            <a:xfrm>
              <a:off x="5708578" y="3318691"/>
              <a:ext cx="41289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0701">
                  <a:solidFill>
                    <a:srgbClr val="000000"/>
                  </a:solidFill>
                  <a:miter lim="800000"/>
                  <a:headEnd/>
                  <a:tailEnd/>
                </a14:hiddenLine>
              </a:ext>
            </a:extLst>
          </p:spPr>
          <p:txBody>
            <a:bodyPr wrap="square">
              <a:spAutoFit/>
            </a:bodyPr>
            <a:lstStyle>
              <a:lvl1pPr marL="457200" indent="-457200">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marL="0" indent="0" algn="ctr"/>
              <a:r>
                <a:rPr lang="en-US" sz="3200" b="1" dirty="0">
                  <a:latin typeface="+mn-lt"/>
                </a:rPr>
                <a:t>IFC</a:t>
              </a:r>
            </a:p>
          </p:txBody>
        </p:sp>
      </p:grpSp>
      <p:sp>
        <p:nvSpPr>
          <p:cNvPr id="15" name="Text Box 6"/>
          <p:cNvSpPr txBox="1">
            <a:spLocks noChangeArrowheads="1"/>
          </p:cNvSpPr>
          <p:nvPr/>
        </p:nvSpPr>
        <p:spPr bwMode="auto">
          <a:xfrm>
            <a:off x="2771807" y="4698484"/>
            <a:ext cx="61527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0701">
                <a:solidFill>
                  <a:srgbClr val="000000"/>
                </a:solidFill>
                <a:miter lim="800000"/>
                <a:headEnd/>
                <a:tailEnd/>
              </a14:hiddenLine>
            </a:ext>
          </a:extLst>
        </p:spPr>
        <p:txBody>
          <a:bodyPr wrap="square">
            <a:spAutoFit/>
          </a:bodyPr>
          <a:lstStyle>
            <a:lvl1pPr marL="457200" indent="-457200">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marL="0" indent="0"/>
            <a:r>
              <a:rPr lang="en-US" sz="2400" dirty="0">
                <a:latin typeface="+mn-lt"/>
              </a:rPr>
              <a:t>Issues:</a:t>
            </a:r>
          </a:p>
          <a:p>
            <a:pPr marL="342900" indent="-342900">
              <a:buFont typeface="Arial" panose="020B0604020202020204" pitchFamily="34" charset="0"/>
              <a:buChar char="•"/>
            </a:pPr>
            <a:r>
              <a:rPr lang="en-US" sz="2400" dirty="0">
                <a:latin typeface="+mn-lt"/>
              </a:rPr>
              <a:t>Approval of new IFC entities</a:t>
            </a:r>
          </a:p>
          <a:p>
            <a:pPr marL="342900" indent="-342900">
              <a:buFont typeface="Arial" panose="020B0604020202020204" pitchFamily="34" charset="0"/>
              <a:buChar char="•"/>
            </a:pPr>
            <a:r>
              <a:rPr lang="en-US" sz="2400" dirty="0">
                <a:latin typeface="+mn-lt"/>
              </a:rPr>
              <a:t>Electronic signature or stamp</a:t>
            </a:r>
          </a:p>
          <a:p>
            <a:pPr marL="342900" indent="-342900">
              <a:buFont typeface="Arial" panose="020B0604020202020204" pitchFamily="34" charset="0"/>
              <a:buChar char="•"/>
            </a:pPr>
            <a:r>
              <a:rPr lang="en-US" sz="2400" dirty="0">
                <a:latin typeface="+mn-lt"/>
              </a:rPr>
              <a:t>Official testing tools</a:t>
            </a:r>
          </a:p>
        </p:txBody>
      </p:sp>
    </p:spTree>
    <p:extLst>
      <p:ext uri="{BB962C8B-B14F-4D97-AF65-F5344CB8AC3E}">
        <p14:creationId xmlns:p14="http://schemas.microsoft.com/office/powerpoint/2010/main" val="1592632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237744" y="457200"/>
            <a:ext cx="8686800" cy="914400"/>
          </a:xfrm>
          <a:noFill/>
          <a:ln>
            <a:miter lim="800000"/>
            <a:headEnd/>
            <a:tailEnd/>
          </a:ln>
        </p:spPr>
        <p:txBody>
          <a:bodyPr vert="horz" wrap="square" lIns="91440" tIns="45720" rIns="91440" bIns="45720" numCol="1" rtlCol="0" anchor="t" anchorCtr="0" compatLnSpc="1">
            <a:prstTxWarp prst="textNoShape">
              <a:avLst/>
            </a:prstTxWarp>
            <a:noAutofit/>
          </a:bodyPr>
          <a:lstStyle/>
          <a:p>
            <a:pPr algn="l"/>
            <a:r>
              <a:rPr lang="en-US" sz="3600" dirty="0"/>
              <a:t>4-Step Strategic Plan Phase 3 – Implement</a:t>
            </a:r>
          </a:p>
        </p:txBody>
      </p:sp>
      <p:pic>
        <p:nvPicPr>
          <p:cNvPr id="3" name="Picture 2"/>
          <p:cNvPicPr>
            <a:picLocks noChangeAspect="1"/>
          </p:cNvPicPr>
          <p:nvPr/>
        </p:nvPicPr>
        <p:blipFill>
          <a:blip r:embed="rId3"/>
          <a:stretch>
            <a:fillRect/>
          </a:stretch>
        </p:blipFill>
        <p:spPr>
          <a:xfrm>
            <a:off x="218619" y="2019591"/>
            <a:ext cx="2553188" cy="4195334"/>
          </a:xfrm>
          <a:prstGeom prst="rect">
            <a:avLst/>
          </a:prstGeom>
        </p:spPr>
      </p:pic>
      <p:sp>
        <p:nvSpPr>
          <p:cNvPr id="5" name="Text Box 6"/>
          <p:cNvSpPr txBox="1">
            <a:spLocks noChangeArrowheads="1"/>
          </p:cNvSpPr>
          <p:nvPr/>
        </p:nvSpPr>
        <p:spPr bwMode="auto">
          <a:xfrm>
            <a:off x="2771809" y="1433665"/>
            <a:ext cx="6152737"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0701">
                <a:solidFill>
                  <a:srgbClr val="000000"/>
                </a:solidFill>
                <a:miter lim="800000"/>
                <a:headEnd/>
                <a:tailEnd/>
              </a14:hiddenLine>
            </a:ext>
          </a:extLst>
        </p:spPr>
        <p:txBody>
          <a:bodyPr wrap="square">
            <a:spAutoFit/>
          </a:bodyPr>
          <a:lstStyle>
            <a:lvl1pPr marL="457200" indent="-457200">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marL="0" indent="0">
              <a:lnSpc>
                <a:spcPct val="150000"/>
              </a:lnSpc>
            </a:pPr>
            <a:r>
              <a:rPr lang="en-US" sz="2400" dirty="0">
                <a:latin typeface="+mn-lt"/>
              </a:rPr>
              <a:t>Tasks:</a:t>
            </a:r>
          </a:p>
          <a:p>
            <a:pPr marL="342900" indent="-342900">
              <a:lnSpc>
                <a:spcPct val="150000"/>
              </a:lnSpc>
              <a:buFont typeface="Arial" panose="020B0604020202020204" pitchFamily="34" charset="0"/>
              <a:buChar char="•"/>
            </a:pPr>
            <a:r>
              <a:rPr lang="en-US" sz="2400" dirty="0">
                <a:latin typeface="+mn-lt"/>
              </a:rPr>
              <a:t>Implement the format on software applications by software vendors</a:t>
            </a:r>
          </a:p>
          <a:p>
            <a:pPr marL="342900" indent="-342900">
              <a:lnSpc>
                <a:spcPct val="150000"/>
              </a:lnSpc>
              <a:buFont typeface="Arial" panose="020B0604020202020204" pitchFamily="34" charset="0"/>
              <a:buChar char="•"/>
            </a:pPr>
            <a:r>
              <a:rPr lang="en-US" sz="2400" dirty="0">
                <a:latin typeface="+mn-lt"/>
              </a:rPr>
              <a:t>Certify the software applications by the owner/maintainer of the formats.</a:t>
            </a:r>
          </a:p>
          <a:p>
            <a:pPr marL="0" indent="0">
              <a:lnSpc>
                <a:spcPct val="150000"/>
              </a:lnSpc>
            </a:pPr>
            <a:r>
              <a:rPr lang="en-US" sz="2400" dirty="0">
                <a:latin typeface="+mn-lt"/>
              </a:rPr>
              <a:t>Issues:</a:t>
            </a:r>
          </a:p>
          <a:p>
            <a:pPr marL="342900" indent="-342900">
              <a:lnSpc>
                <a:spcPct val="150000"/>
              </a:lnSpc>
              <a:buFont typeface="Arial" panose="020B0604020202020204" pitchFamily="34" charset="0"/>
              <a:buChar char="•"/>
            </a:pPr>
            <a:r>
              <a:rPr lang="en-US" sz="2400" dirty="0">
                <a:latin typeface="+mn-lt"/>
              </a:rPr>
              <a:t>Implementer Support Group (ISG) and Model Support Group (MSG) for IFC</a:t>
            </a:r>
          </a:p>
          <a:p>
            <a:pPr marL="342900" indent="-342900">
              <a:lnSpc>
                <a:spcPct val="150000"/>
              </a:lnSpc>
              <a:buFont typeface="Arial" panose="020B0604020202020204" pitchFamily="34" charset="0"/>
              <a:buChar char="•"/>
            </a:pPr>
            <a:r>
              <a:rPr lang="en-US" sz="2400" dirty="0">
                <a:latin typeface="+mn-lt"/>
              </a:rPr>
              <a:t>Guides, manuals, and ‘go-to’ people </a:t>
            </a:r>
          </a:p>
        </p:txBody>
      </p:sp>
    </p:spTree>
    <p:extLst>
      <p:ext uri="{BB962C8B-B14F-4D97-AF65-F5344CB8AC3E}">
        <p14:creationId xmlns:p14="http://schemas.microsoft.com/office/powerpoint/2010/main" val="1355449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237744" y="457200"/>
            <a:ext cx="8686800" cy="914400"/>
          </a:xfrm>
          <a:noFill/>
          <a:ln>
            <a:miter lim="800000"/>
            <a:headEnd/>
            <a:tailEnd/>
          </a:ln>
        </p:spPr>
        <p:txBody>
          <a:bodyPr vert="horz" wrap="square" lIns="91440" tIns="45720" rIns="91440" bIns="45720" numCol="1" rtlCol="0" anchor="t" anchorCtr="0" compatLnSpc="1">
            <a:prstTxWarp prst="textNoShape">
              <a:avLst/>
            </a:prstTxWarp>
            <a:noAutofit/>
          </a:bodyPr>
          <a:lstStyle/>
          <a:p>
            <a:pPr algn="l"/>
            <a:r>
              <a:rPr lang="en-US" sz="3600" dirty="0"/>
              <a:t>4-Step Strategic Plan Phase 4 – Deploy</a:t>
            </a:r>
          </a:p>
        </p:txBody>
      </p:sp>
      <p:pic>
        <p:nvPicPr>
          <p:cNvPr id="2" name="Picture 1"/>
          <p:cNvPicPr>
            <a:picLocks noChangeAspect="1"/>
          </p:cNvPicPr>
          <p:nvPr/>
        </p:nvPicPr>
        <p:blipFill>
          <a:blip r:embed="rId3"/>
          <a:stretch>
            <a:fillRect/>
          </a:stretch>
        </p:blipFill>
        <p:spPr>
          <a:xfrm>
            <a:off x="237744" y="2019591"/>
            <a:ext cx="2514938" cy="4195334"/>
          </a:xfrm>
          <a:prstGeom prst="rect">
            <a:avLst/>
          </a:prstGeom>
        </p:spPr>
      </p:pic>
      <p:sp>
        <p:nvSpPr>
          <p:cNvPr id="5" name="Text Box 6"/>
          <p:cNvSpPr txBox="1">
            <a:spLocks noChangeArrowheads="1"/>
          </p:cNvSpPr>
          <p:nvPr/>
        </p:nvSpPr>
        <p:spPr bwMode="auto">
          <a:xfrm>
            <a:off x="2771809" y="2019591"/>
            <a:ext cx="6152737"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0701">
                <a:solidFill>
                  <a:srgbClr val="000000"/>
                </a:solidFill>
                <a:miter lim="800000"/>
                <a:headEnd/>
                <a:tailEnd/>
              </a14:hiddenLine>
            </a:ext>
          </a:extLst>
        </p:spPr>
        <p:txBody>
          <a:bodyPr wrap="square">
            <a:spAutoFit/>
          </a:bodyPr>
          <a:lstStyle>
            <a:lvl1pPr marL="457200" indent="-457200">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marL="0" indent="0">
              <a:lnSpc>
                <a:spcPct val="150000"/>
              </a:lnSpc>
            </a:pPr>
            <a:r>
              <a:rPr lang="en-US" sz="2400" dirty="0">
                <a:latin typeface="+mn-lt"/>
              </a:rPr>
              <a:t>Tasks:</a:t>
            </a:r>
          </a:p>
          <a:p>
            <a:pPr marL="342900" indent="-342900">
              <a:lnSpc>
                <a:spcPct val="150000"/>
              </a:lnSpc>
              <a:buFont typeface="Arial" panose="020B0604020202020204" pitchFamily="34" charset="0"/>
              <a:buChar char="•"/>
            </a:pPr>
            <a:r>
              <a:rPr lang="en-US" sz="2400" dirty="0">
                <a:latin typeface="+mn-lt"/>
              </a:rPr>
              <a:t>Deploy the certified software applications</a:t>
            </a:r>
          </a:p>
          <a:p>
            <a:pPr marL="342900" indent="-342900">
              <a:lnSpc>
                <a:spcPct val="150000"/>
              </a:lnSpc>
              <a:buFont typeface="Arial" panose="020B0604020202020204" pitchFamily="34" charset="0"/>
              <a:buChar char="•"/>
            </a:pPr>
            <a:r>
              <a:rPr lang="en-US" sz="2400" dirty="0">
                <a:latin typeface="+mn-lt"/>
              </a:rPr>
              <a:t>Modify the bridge project workflow to accommodate the software applications</a:t>
            </a:r>
          </a:p>
          <a:p>
            <a:pPr marL="0" indent="0">
              <a:lnSpc>
                <a:spcPct val="150000"/>
              </a:lnSpc>
            </a:pPr>
            <a:r>
              <a:rPr lang="en-US" sz="2400" dirty="0">
                <a:latin typeface="+mn-lt"/>
              </a:rPr>
              <a:t>Issues:</a:t>
            </a:r>
          </a:p>
          <a:p>
            <a:pPr marL="342900" indent="-342900">
              <a:lnSpc>
                <a:spcPct val="150000"/>
              </a:lnSpc>
              <a:buFont typeface="Arial" panose="020B0604020202020204" pitchFamily="34" charset="0"/>
              <a:buChar char="•"/>
            </a:pPr>
            <a:r>
              <a:rPr lang="en-US" sz="2400" dirty="0">
                <a:latin typeface="+mn-lt"/>
              </a:rPr>
              <a:t>Generic or product specific BrIM guides </a:t>
            </a:r>
          </a:p>
          <a:p>
            <a:pPr marL="342900" indent="-342900">
              <a:lnSpc>
                <a:spcPct val="150000"/>
              </a:lnSpc>
              <a:buFont typeface="Arial" panose="020B0604020202020204" pitchFamily="34" charset="0"/>
              <a:buChar char="•"/>
            </a:pPr>
            <a:r>
              <a:rPr lang="en-US" sz="2400" dirty="0">
                <a:latin typeface="+mn-lt"/>
              </a:rPr>
              <a:t>How to promote BrIM: methods and channels </a:t>
            </a:r>
          </a:p>
          <a:p>
            <a:pPr marL="342900" indent="-342900">
              <a:lnSpc>
                <a:spcPct val="150000"/>
              </a:lnSpc>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3427389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a:bodyPr>
          <a:lstStyle/>
          <a:p>
            <a:r>
              <a:rPr lang="en-US" dirty="0" smtClean="0"/>
              <a:t>Short Term</a:t>
            </a:r>
          </a:p>
          <a:p>
            <a:pPr lvl="1"/>
            <a:r>
              <a:rPr lang="en-US" dirty="0" smtClean="0"/>
              <a:t>Integration of 3D CAD to facilitate quantities</a:t>
            </a:r>
          </a:p>
          <a:p>
            <a:pPr lvl="1"/>
            <a:r>
              <a:rPr lang="en-US" dirty="0" smtClean="0"/>
              <a:t>Specific information standardized for electronic sharing (camber diagrams, bridge geometry from Engineer to Detailer)</a:t>
            </a:r>
          </a:p>
          <a:p>
            <a:r>
              <a:rPr lang="en-US" dirty="0" smtClean="0"/>
              <a:t>Longer Term</a:t>
            </a:r>
          </a:p>
          <a:p>
            <a:pPr lvl="1"/>
            <a:r>
              <a:rPr lang="en-US" dirty="0" smtClean="0"/>
              <a:t>National data base for bridge definitions</a:t>
            </a:r>
          </a:p>
          <a:p>
            <a:pPr lvl="1"/>
            <a:r>
              <a:rPr lang="en-US" dirty="0" smtClean="0"/>
              <a:t>Information delivery manuals created for life cycle bridge work flow exchanges</a:t>
            </a:r>
          </a:p>
          <a:p>
            <a:pPr lvl="1"/>
            <a:r>
              <a:rPr lang="en-US" dirty="0" smtClean="0"/>
              <a:t>Increased assets management capability</a:t>
            </a:r>
            <a:endParaRPr lang="en-US" dirty="0"/>
          </a:p>
        </p:txBody>
      </p:sp>
      <p:sp>
        <p:nvSpPr>
          <p:cNvPr id="4" name="Date Placeholder 3"/>
          <p:cNvSpPr>
            <a:spLocks noGrp="1"/>
          </p:cNvSpPr>
          <p:nvPr>
            <p:ph type="dt" sz="half" idx="2"/>
          </p:nvPr>
        </p:nvSpPr>
        <p:spPr/>
        <p:txBody>
          <a:bodyPr/>
          <a:lstStyle/>
          <a:p>
            <a:fld id="{7C5A5E5E-8DC4-4E91-AF54-D3DB12E64999}" type="datetime1">
              <a:rPr lang="en-US" smtClean="0"/>
              <a:t>8/14/2017</a:t>
            </a:fld>
            <a:endParaRPr lang="en-US" dirty="0"/>
          </a:p>
        </p:txBody>
      </p:sp>
      <p:sp>
        <p:nvSpPr>
          <p:cNvPr id="5" name="Slide Number Placeholder 4"/>
          <p:cNvSpPr>
            <a:spLocks noGrp="1"/>
          </p:cNvSpPr>
          <p:nvPr>
            <p:ph type="sldNum" sz="quarter" idx="4"/>
          </p:nvPr>
        </p:nvSpPr>
        <p:spPr/>
        <p:txBody>
          <a:bodyPr/>
          <a:lstStyle/>
          <a:p>
            <a:fld id="{C038B46D-69F0-6C4D-B6B2-D7AB4C0C657D}" type="slidenum">
              <a:rPr lang="en-US" smtClean="0"/>
              <a:pPr/>
              <a:t>65</a:t>
            </a:fld>
            <a:endParaRPr lang="en-US" dirty="0"/>
          </a:p>
        </p:txBody>
      </p:sp>
    </p:spTree>
    <p:extLst>
      <p:ext uri="{BB962C8B-B14F-4D97-AF65-F5344CB8AC3E}">
        <p14:creationId xmlns:p14="http://schemas.microsoft.com/office/powerpoint/2010/main" val="34207083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09961"/>
          </a:xfrm>
        </p:spPr>
        <p:txBody>
          <a:bodyPr/>
          <a:lstStyle/>
          <a:p>
            <a:r>
              <a:rPr lang="en-US" dirty="0" smtClean="0"/>
              <a:t>Questions?</a:t>
            </a:r>
            <a:endParaRPr lang="en-US" dirty="0"/>
          </a:p>
        </p:txBody>
      </p:sp>
      <p:sp>
        <p:nvSpPr>
          <p:cNvPr id="4" name="Date Placeholder 3"/>
          <p:cNvSpPr>
            <a:spLocks noGrp="1"/>
          </p:cNvSpPr>
          <p:nvPr>
            <p:ph type="dt" sz="half" idx="2"/>
          </p:nvPr>
        </p:nvSpPr>
        <p:spPr/>
        <p:txBody>
          <a:bodyPr/>
          <a:lstStyle/>
          <a:p>
            <a:fld id="{E2CF55A0-0CC2-4234-B98B-619956CE85B2}" type="datetime1">
              <a:rPr lang="en-US" smtClean="0"/>
              <a:pPr/>
              <a:t>8/14/2017</a:t>
            </a:fld>
            <a:endParaRPr lang="en-US" dirty="0"/>
          </a:p>
        </p:txBody>
      </p:sp>
      <p:sp>
        <p:nvSpPr>
          <p:cNvPr id="5" name="Slide Number Placeholder 4"/>
          <p:cNvSpPr>
            <a:spLocks noGrp="1"/>
          </p:cNvSpPr>
          <p:nvPr>
            <p:ph type="sldNum" sz="quarter" idx="4"/>
          </p:nvPr>
        </p:nvSpPr>
        <p:spPr/>
        <p:txBody>
          <a:bodyPr/>
          <a:lstStyle/>
          <a:p>
            <a:fld id="{C038B46D-69F0-6C4D-B6B2-D7AB4C0C657D}" type="slidenum">
              <a:rPr lang="en-US" smtClean="0"/>
              <a:pPr/>
              <a:t>66</a:t>
            </a:fld>
            <a:endParaRPr lang="en-US" dirty="0"/>
          </a:p>
        </p:txBody>
      </p:sp>
      <p:sp>
        <p:nvSpPr>
          <p:cNvPr id="6" name="Rectangle 5"/>
          <p:cNvSpPr/>
          <p:nvPr/>
        </p:nvSpPr>
        <p:spPr>
          <a:xfrm>
            <a:off x="1362974" y="0"/>
            <a:ext cx="491705" cy="457200"/>
          </a:xfrm>
          <a:prstGeom prst="rect">
            <a:avLst/>
          </a:prstGeom>
          <a:solidFill>
            <a:srgbClr val="00285B"/>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9709" y="1274631"/>
            <a:ext cx="7261934" cy="5446451"/>
          </a:xfrm>
        </p:spPr>
      </p:pic>
    </p:spTree>
    <p:extLst>
      <p:ext uri="{BB962C8B-B14F-4D97-AF65-F5344CB8AC3E}">
        <p14:creationId xmlns:p14="http://schemas.microsoft.com/office/powerpoint/2010/main" val="999602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5252" y="417733"/>
            <a:ext cx="6633189" cy="574695"/>
          </a:xfrm>
        </p:spPr>
        <p:txBody>
          <a:bodyPr>
            <a:normAutofit fontScale="62500" lnSpcReduction="20000"/>
          </a:bodyPr>
          <a:lstStyle/>
          <a:p>
            <a:r>
              <a:rPr lang="en-US" dirty="0"/>
              <a:t>AASHTO SCOBS  - Technical Committee T-19</a:t>
            </a:r>
          </a:p>
          <a:p>
            <a:r>
              <a:rPr lang="en-US" dirty="0"/>
              <a:t>Software and </a:t>
            </a:r>
            <a:r>
              <a:rPr lang="en-US" dirty="0" err="1"/>
              <a:t>Techonlogy</a:t>
            </a:r>
            <a:r>
              <a:rPr lang="en-US" dirty="0"/>
              <a:t> - Software Survey Results</a:t>
            </a:r>
          </a:p>
        </p:txBody>
      </p:sp>
      <p:sp>
        <p:nvSpPr>
          <p:cNvPr id="5" name="Title 4">
            <a:extLst>
              <a:ext uri="{FF2B5EF4-FFF2-40B4-BE49-F238E27FC236}">
                <a16:creationId xmlns:a16="http://schemas.microsoft.com/office/drawing/2014/main" xmlns="" id="{2A23D318-D648-42B7-9D84-13C3CA6FA4B7}"/>
              </a:ext>
            </a:extLst>
          </p:cNvPr>
          <p:cNvSpPr>
            <a:spLocks noGrp="1"/>
          </p:cNvSpPr>
          <p:nvPr>
            <p:ph type="ctrTitle"/>
          </p:nvPr>
        </p:nvSpPr>
        <p:spPr>
          <a:xfrm rot="16200000">
            <a:off x="5627749" y="2292724"/>
            <a:ext cx="5604209" cy="710050"/>
          </a:xfrm>
        </p:spPr>
        <p:txBody>
          <a:bodyPr>
            <a:normAutofit fontScale="90000"/>
          </a:bodyPr>
          <a:lstStyle/>
          <a:p>
            <a:r>
              <a:rPr lang="en-US" dirty="0"/>
              <a:t>Software Survey</a:t>
            </a:r>
          </a:p>
        </p:txBody>
      </p:sp>
      <p:sp>
        <p:nvSpPr>
          <p:cNvPr id="6" name="Title 1">
            <a:extLst>
              <a:ext uri="{FF2B5EF4-FFF2-40B4-BE49-F238E27FC236}">
                <a16:creationId xmlns:a16="http://schemas.microsoft.com/office/drawing/2014/main" xmlns="" id="{654283BD-D2CF-4A28-B551-6E2F0EAED3F4}"/>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pic>
        <p:nvPicPr>
          <p:cNvPr id="4" name="Picture 3">
            <a:extLst>
              <a:ext uri="{FF2B5EF4-FFF2-40B4-BE49-F238E27FC236}">
                <a16:creationId xmlns:a16="http://schemas.microsoft.com/office/drawing/2014/main" xmlns="" id="{B6328757-5766-434A-920C-ED1CC20BDF5F}"/>
              </a:ext>
            </a:extLst>
          </p:cNvPr>
          <p:cNvPicPr>
            <a:picLocks noChangeAspect="1"/>
          </p:cNvPicPr>
          <p:nvPr/>
        </p:nvPicPr>
        <p:blipFill rotWithShape="1">
          <a:blip r:embed="rId4">
            <a:extLst>
              <a:ext uri="{28A0092B-C50C-407E-A947-70E740481C1C}">
                <a14:useLocalDpi xmlns:a14="http://schemas.microsoft.com/office/drawing/2010/main" val="0"/>
              </a:ext>
            </a:extLst>
          </a:blip>
          <a:srcRect l="14265" t="19153" r="64044" b="12154"/>
          <a:stretch/>
        </p:blipFill>
        <p:spPr>
          <a:xfrm>
            <a:off x="843507" y="1005875"/>
            <a:ext cx="6182581" cy="5506685"/>
          </a:xfrm>
          <a:prstGeom prst="rect">
            <a:avLst/>
          </a:prstGeom>
        </p:spPr>
      </p:pic>
    </p:spTree>
    <p:extLst>
      <p:ext uri="{BB962C8B-B14F-4D97-AF65-F5344CB8AC3E}">
        <p14:creationId xmlns:p14="http://schemas.microsoft.com/office/powerpoint/2010/main" val="32792116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3086" y="427381"/>
            <a:ext cx="6602213" cy="1246777"/>
          </a:xfrm>
        </p:spPr>
        <p:txBody>
          <a:bodyPr>
            <a:normAutofit fontScale="92500" lnSpcReduction="10000"/>
          </a:bodyPr>
          <a:lstStyle/>
          <a:p>
            <a:r>
              <a:rPr lang="en-US" dirty="0"/>
              <a:t>AASHTO SCOBS </a:t>
            </a:r>
          </a:p>
          <a:p>
            <a:r>
              <a:rPr lang="en-US" dirty="0"/>
              <a:t>Technical Committee T-19 – Software and </a:t>
            </a:r>
            <a:r>
              <a:rPr lang="en-US" dirty="0" err="1"/>
              <a:t>Techonlogy</a:t>
            </a:r>
            <a:endParaRPr lang="en-US" dirty="0"/>
          </a:p>
          <a:p>
            <a:r>
              <a:rPr lang="en-US" dirty="0"/>
              <a:t>Software Survey Results</a:t>
            </a:r>
          </a:p>
        </p:txBody>
      </p:sp>
      <p:sp>
        <p:nvSpPr>
          <p:cNvPr id="5" name="Title 4">
            <a:extLst>
              <a:ext uri="{FF2B5EF4-FFF2-40B4-BE49-F238E27FC236}">
                <a16:creationId xmlns:a16="http://schemas.microsoft.com/office/drawing/2014/main" xmlns="" id="{2A23D318-D648-42B7-9D84-13C3CA6FA4B7}"/>
              </a:ext>
            </a:extLst>
          </p:cNvPr>
          <p:cNvSpPr>
            <a:spLocks noGrp="1"/>
          </p:cNvSpPr>
          <p:nvPr>
            <p:ph type="ctrTitle"/>
          </p:nvPr>
        </p:nvSpPr>
        <p:spPr>
          <a:xfrm>
            <a:off x="917614" y="5876365"/>
            <a:ext cx="5604209" cy="710050"/>
          </a:xfrm>
        </p:spPr>
        <p:txBody>
          <a:bodyPr>
            <a:normAutofit fontScale="90000"/>
          </a:bodyPr>
          <a:lstStyle/>
          <a:p>
            <a:r>
              <a:rPr lang="en-US" dirty="0"/>
              <a:t>Software Survey</a:t>
            </a:r>
          </a:p>
        </p:txBody>
      </p:sp>
      <p:sp>
        <p:nvSpPr>
          <p:cNvPr id="6" name="Title 1">
            <a:extLst>
              <a:ext uri="{FF2B5EF4-FFF2-40B4-BE49-F238E27FC236}">
                <a16:creationId xmlns:a16="http://schemas.microsoft.com/office/drawing/2014/main" xmlns="" id="{654283BD-D2CF-4A28-B551-6E2F0EAED3F4}"/>
              </a:ext>
            </a:extLst>
          </p:cNvPr>
          <p:cNvSpPr txBox="1">
            <a:spLocks/>
          </p:cNvSpPr>
          <p:nvPr/>
        </p:nvSpPr>
        <p:spPr>
          <a:xfrm rot="16200000">
            <a:off x="-2531821" y="3137232"/>
            <a:ext cx="6085178" cy="66547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prstClr val="black"/>
                </a:solidFill>
                <a:latin typeface="Graphite Std Narrow" panose="03020502030602020204" pitchFamily="66" charset="0"/>
              </a:rPr>
              <a:t>BIM for Bridges &amp; Structures</a:t>
            </a:r>
            <a:endParaRPr lang="en-US" sz="4400" dirty="0">
              <a:solidFill>
                <a:prstClr val="black"/>
              </a:solidFill>
              <a:latin typeface="Graphite Std Narrow" panose="03020502030602020204" pitchFamily="66" charset="0"/>
            </a:endParaRPr>
          </a:p>
        </p:txBody>
      </p:sp>
      <p:pic>
        <p:nvPicPr>
          <p:cNvPr id="4" name="Picture 3">
            <a:extLst>
              <a:ext uri="{FF2B5EF4-FFF2-40B4-BE49-F238E27FC236}">
                <a16:creationId xmlns:a16="http://schemas.microsoft.com/office/drawing/2014/main" xmlns="" id="{87419816-B39A-4CB5-82DF-42D79F328576}"/>
              </a:ext>
            </a:extLst>
          </p:cNvPr>
          <p:cNvPicPr>
            <a:picLocks noChangeAspect="1"/>
          </p:cNvPicPr>
          <p:nvPr/>
        </p:nvPicPr>
        <p:blipFill rotWithShape="1">
          <a:blip r:embed="rId4">
            <a:extLst>
              <a:ext uri="{28A0092B-C50C-407E-A947-70E740481C1C}">
                <a14:useLocalDpi xmlns:a14="http://schemas.microsoft.com/office/drawing/2010/main" val="0"/>
              </a:ext>
            </a:extLst>
          </a:blip>
          <a:srcRect l="60147" t="14183" r="3530" b="19798"/>
          <a:stretch/>
        </p:blipFill>
        <p:spPr>
          <a:xfrm>
            <a:off x="1411939" y="1613647"/>
            <a:ext cx="6400801" cy="3271951"/>
          </a:xfrm>
          <a:prstGeom prst="rect">
            <a:avLst/>
          </a:prstGeom>
        </p:spPr>
      </p:pic>
    </p:spTree>
    <p:extLst>
      <p:ext uri="{BB962C8B-B14F-4D97-AF65-F5344CB8AC3E}">
        <p14:creationId xmlns:p14="http://schemas.microsoft.com/office/powerpoint/2010/main" val="15852437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16200000">
            <a:off x="-2531821" y="3137232"/>
            <a:ext cx="6085178" cy="665477"/>
          </a:xfrm>
        </p:spPr>
        <p:txBody>
          <a:bodyPr>
            <a:normAutofit fontScale="90000"/>
          </a:bodyPr>
          <a:lstStyle/>
          <a:p>
            <a:r>
              <a:rPr lang="en-US" sz="4400" dirty="0">
                <a:latin typeface="Graphite Std Narrow" panose="03020502030602020204" pitchFamily="66" charset="0"/>
              </a:rPr>
              <a:t>BIM for Bridges &amp; Structures</a:t>
            </a:r>
          </a:p>
        </p:txBody>
      </p:sp>
      <p:sp>
        <p:nvSpPr>
          <p:cNvPr id="3" name="Subtitle 2"/>
          <p:cNvSpPr>
            <a:spLocks noGrp="1"/>
          </p:cNvSpPr>
          <p:nvPr>
            <p:ph type="subTitle" idx="1"/>
          </p:nvPr>
        </p:nvSpPr>
        <p:spPr>
          <a:xfrm>
            <a:off x="1213451" y="6004112"/>
            <a:ext cx="4985643" cy="430305"/>
          </a:xfrm>
        </p:spPr>
        <p:txBody>
          <a:bodyPr/>
          <a:lstStyle/>
          <a:p>
            <a:r>
              <a:rPr lang="en-US" dirty="0"/>
              <a:t>AASHTO Committee Structure</a:t>
            </a:r>
          </a:p>
        </p:txBody>
      </p:sp>
      <p:pic>
        <p:nvPicPr>
          <p:cNvPr id="5" name="Picture 4">
            <a:extLst>
              <a:ext uri="{FF2B5EF4-FFF2-40B4-BE49-F238E27FC236}">
                <a16:creationId xmlns:a16="http://schemas.microsoft.com/office/drawing/2014/main" xmlns="" id="{25D2031A-47B5-43C1-BE7F-E9A0C1B23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20" y="424456"/>
            <a:ext cx="8070051" cy="4742484"/>
          </a:xfrm>
          <a:prstGeom prst="rect">
            <a:avLst/>
          </a:prstGeom>
        </p:spPr>
      </p:pic>
    </p:spTree>
    <p:extLst>
      <p:ext uri="{BB962C8B-B14F-4D97-AF65-F5344CB8AC3E}">
        <p14:creationId xmlns:p14="http://schemas.microsoft.com/office/powerpoint/2010/main" val="3772440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0.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2.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3.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4.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5.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6.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7.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8.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9.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0.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1.xml><?xml version="1.0" encoding="utf-8"?>
<a:theme xmlns:a="http://schemas.openxmlformats.org/drawingml/2006/main" name="2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2.xml><?xml version="1.0" encoding="utf-8"?>
<a:theme xmlns:a="http://schemas.openxmlformats.org/drawingml/2006/main" name="2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3.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4.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5.xml><?xml version="1.0" encoding="utf-8"?>
<a:theme xmlns:a="http://schemas.openxmlformats.org/drawingml/2006/main" name="26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7.xml><?xml version="1.0" encoding="utf-8"?>
<a:theme xmlns:a="http://schemas.openxmlformats.org/drawingml/2006/main" name="28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8.xml><?xml version="1.0" encoding="utf-8"?>
<a:theme xmlns:a="http://schemas.openxmlformats.org/drawingml/2006/main" name="29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9.xml><?xml version="1.0" encoding="utf-8"?>
<a:theme xmlns:a="http://schemas.openxmlformats.org/drawingml/2006/main" name="30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0.xml><?xml version="1.0" encoding="utf-8"?>
<a:theme xmlns:a="http://schemas.openxmlformats.org/drawingml/2006/main" name="3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1.xml><?xml version="1.0" encoding="utf-8"?>
<a:theme xmlns:a="http://schemas.openxmlformats.org/drawingml/2006/main" name="3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9.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7" ma:contentTypeDescription="Create a new document." ma:contentTypeScope="" ma:versionID="b748e49c15c57adbcf31b8296ec0e051">
  <xsd:schema xmlns:xsd="http://www.w3.org/2001/XMLSchema" xmlns:xs="http://www.w3.org/2001/XMLSchema" xmlns:p="http://schemas.microsoft.com/office/2006/metadata/properties" xmlns:ns2="b47a5aad-adfb-4dac-9d3f-47090e67d565" targetNamespace="http://schemas.microsoft.com/office/2006/metadata/properties" ma:root="true" ma:fieldsID="10e404f992e9072f4276d4f787b18ba3" ns2:_="">
    <xsd:import namespace="b47a5aad-adfb-4dac-9d3f-47090e67d565"/>
    <xsd:element name="properties">
      <xsd:complexType>
        <xsd:sequence>
          <xsd:element name="documentManagement">
            <xsd:complexType>
              <xsd:all>
                <xsd:element ref="ns2:Speakers" minOccurs="0"/>
                <xsd:element ref="ns2:Day" minOccurs="0"/>
                <xsd:element ref="ns2:Year" minOccurs="0"/>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peakers xmlns="b47a5aad-adfb-4dac-9d3f-47090e67d565">Marvin Wolfe, Jason Stith</Speakers>
    <Year xmlns="b47a5aad-adfb-4dac-9d3f-47090e67d565">2017</Year>
    <Section xmlns="b47a5aad-adfb-4dac-9d3f-47090e67d565">Structures</Section>
    <Day xmlns="b47a5aad-adfb-4dac-9d3f-47090e67d565">Wednesday</Day>
  </documentManagement>
</p:properties>
</file>

<file path=customXml/itemProps1.xml><?xml version="1.0" encoding="utf-8"?>
<ds:datastoreItem xmlns:ds="http://schemas.openxmlformats.org/officeDocument/2006/customXml" ds:itemID="{677A0B0A-473A-4411-85BF-762A03E50B6D}"/>
</file>

<file path=customXml/itemProps2.xml><?xml version="1.0" encoding="utf-8"?>
<ds:datastoreItem xmlns:ds="http://schemas.openxmlformats.org/officeDocument/2006/customXml" ds:itemID="{2D700E2D-3CC0-422B-AD9D-7C4F3EF0B342}"/>
</file>

<file path=customXml/itemProps3.xml><?xml version="1.0" encoding="utf-8"?>
<ds:datastoreItem xmlns:ds="http://schemas.openxmlformats.org/officeDocument/2006/customXml" ds:itemID="{F33D5343-AF9B-43B6-8B23-07D08B13985D}"/>
</file>

<file path=docProps/app.xml><?xml version="1.0" encoding="utf-8"?>
<Properties xmlns="http://schemas.openxmlformats.org/officeDocument/2006/extended-properties" xmlns:vt="http://schemas.openxmlformats.org/officeDocument/2006/docPropsVTypes">
  <Template>Office Theme</Template>
  <TotalTime>45</TotalTime>
  <Words>2500</Words>
  <Application>Microsoft Office PowerPoint</Application>
  <PresentationFormat>On-screen Show (4:3)</PresentationFormat>
  <Paragraphs>473</Paragraphs>
  <Slides>66</Slides>
  <Notes>29</Notes>
  <HiddenSlides>1</HiddenSlides>
  <MMClips>0</MMClips>
  <ScaleCrop>false</ScaleCrop>
  <HeadingPairs>
    <vt:vector size="6" baseType="variant">
      <vt:variant>
        <vt:lpstr>Fonts Used</vt:lpstr>
      </vt:variant>
      <vt:variant>
        <vt:i4>8</vt:i4>
      </vt:variant>
      <vt:variant>
        <vt:lpstr>Theme</vt:lpstr>
      </vt:variant>
      <vt:variant>
        <vt:i4>31</vt:i4>
      </vt:variant>
      <vt:variant>
        <vt:lpstr>Slide Titles</vt:lpstr>
      </vt:variant>
      <vt:variant>
        <vt:i4>66</vt:i4>
      </vt:variant>
    </vt:vector>
  </HeadingPairs>
  <TitlesOfParts>
    <vt:vector size="105" baseType="lpstr">
      <vt:lpstr>ApexNew-Book</vt:lpstr>
      <vt:lpstr>ApexNew-Medium</vt:lpstr>
      <vt:lpstr>Arial</vt:lpstr>
      <vt:lpstr>Calibri</vt:lpstr>
      <vt:lpstr>Calibri Light</vt:lpstr>
      <vt:lpstr>Courier New</vt:lpstr>
      <vt:lpstr>Graphite Std</vt:lpstr>
      <vt:lpstr>Graphite Std Narrow</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BIM for Bridges and Structures</vt:lpstr>
      <vt:lpstr>BIM for Bridges &amp; Structures</vt:lpstr>
      <vt:lpstr>BIM for Bridges &amp; Structures</vt:lpstr>
      <vt:lpstr>BIM for Bridges &amp; Structures</vt:lpstr>
      <vt:lpstr>PowerPoint Presentation</vt:lpstr>
      <vt:lpstr>Jason Stith, Veritas Shop Visit - Oct. 13, 2014</vt:lpstr>
      <vt:lpstr>Software Survey</vt:lpstr>
      <vt:lpstr>Software Survey</vt:lpstr>
      <vt:lpstr>BIM for Bridges &amp; Structures</vt:lpstr>
      <vt:lpstr>BIM for Bridges &amp; Structures</vt:lpstr>
      <vt:lpstr>PowerPoint Presentation</vt:lpstr>
      <vt:lpstr>PowerPoint Presentation</vt:lpstr>
      <vt:lpstr>PowerPoint Presentation</vt:lpstr>
      <vt:lpstr>Bridge Information Modeling (BrIM)</vt:lpstr>
      <vt:lpstr>Outline</vt:lpstr>
      <vt:lpstr>What is BrIM? A 3D Model . . .</vt:lpstr>
      <vt:lpstr>What is Data Worth?</vt:lpstr>
      <vt:lpstr>Building Information Modeling (BIM)</vt:lpstr>
      <vt:lpstr>Not a Static Problem</vt:lpstr>
      <vt:lpstr>Not a Static Problem</vt:lpstr>
      <vt:lpstr>Not a Static Problem</vt:lpstr>
      <vt:lpstr>Challenges and Need for Standardization</vt:lpstr>
      <vt:lpstr>Word Association: What do they have in common?</vt:lpstr>
      <vt:lpstr>Word Association: What do they have in common?</vt:lpstr>
      <vt:lpstr>Word Association: What do they have in common?</vt:lpstr>
      <vt:lpstr>Word Association: What do they have in common?</vt:lpstr>
      <vt:lpstr>Representative BrIM Projects</vt:lpstr>
      <vt:lpstr>Current Efforts</vt:lpstr>
      <vt:lpstr>BIM for Bridges and Structures</vt:lpstr>
      <vt:lpstr>PowerPoint Presentation</vt:lpstr>
      <vt:lpstr>PowerPoint Presentation</vt:lpstr>
      <vt:lpstr>PowerPoint Presentation</vt:lpstr>
      <vt:lpstr>PowerPoint Presentation</vt:lpstr>
      <vt:lpstr>PowerPoint Presentation</vt:lpstr>
      <vt:lpstr>Research Problem Statement dated July 2014</vt:lpstr>
      <vt:lpstr>AGENDA Richard Brice, WSDOT Josh Sletten, WSP Carmen Swanwick, UDOT Brian Kozy, FHWA Panel Group Scot Becker, WISDOT</vt:lpstr>
      <vt:lpstr>Lead Agency Contact: Brian.Worrel@iowadot.us</vt:lpstr>
      <vt:lpstr>Background Description</vt:lpstr>
      <vt:lpstr>PowerPoint Presentation</vt:lpstr>
      <vt:lpstr>PowerPoint Presentation</vt:lpstr>
      <vt:lpstr>PowerPoint Presentation</vt:lpstr>
      <vt:lpstr>CIM Usage from Highway Design Webinar</vt:lpstr>
      <vt:lpstr>Kentucky Transportation Cabinet usage: 3D Modeling for Highway Design &amp; KYTC Cad Standards MicroStation Select Series 4 Projectwise Select Series 4 OpenRoads Select Series 4 dtm -&gt; terrain / alg -&gt; geometry.dgn /  Cannot import or export to xml</vt:lpstr>
      <vt:lpstr>PowerPoint Presentation</vt:lpstr>
      <vt:lpstr>PowerPoint Presentation</vt:lpstr>
      <vt:lpstr>BrIM Terms</vt:lpstr>
      <vt:lpstr>Process Map</vt:lpstr>
      <vt:lpstr>Process Map</vt:lpstr>
      <vt:lpstr>BrIM Terms</vt:lpstr>
      <vt:lpstr>Exchange Model</vt:lpstr>
      <vt:lpstr>BrIM Terms</vt:lpstr>
      <vt:lpstr>Data Dictionary</vt:lpstr>
      <vt:lpstr>BrIM Terms</vt:lpstr>
      <vt:lpstr>Taxonomy</vt:lpstr>
      <vt:lpstr>BrIM Terms</vt:lpstr>
      <vt:lpstr>Ontology Structure</vt:lpstr>
      <vt:lpstr>4-Step Strategic Plan</vt:lpstr>
      <vt:lpstr>4-Step Strategic Plan Phase 1 – Program</vt:lpstr>
      <vt:lpstr>4-Step Strategic Plan Phase 1 – Program</vt:lpstr>
      <vt:lpstr>4-Step Strategic Plan Phase 1 – Program</vt:lpstr>
      <vt:lpstr>4-Step Strategic Plan Phase 1 – Program</vt:lpstr>
      <vt:lpstr>4-Step Strategic Plan Phase 2 – Develop</vt:lpstr>
      <vt:lpstr>4-Step Strategic Plan Phase 3 – Implement</vt:lpstr>
      <vt:lpstr>4-Step Strategic Plan Phase 4 – Deploy</vt:lpstr>
      <vt:lpstr>Conclusion</vt:lpstr>
      <vt:lpstr>Questions?</vt:lpstr>
    </vt:vector>
  </TitlesOfParts>
  <Company>Commonwealth of Kentucky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BrIM Bridge Information Modeling</dc:title>
  <dc:creator>Wolfe, Marvin C (KYTC)</dc:creator>
  <cp:lastModifiedBy>Wolfe, Marvin (KYTC)</cp:lastModifiedBy>
  <cp:revision>6</cp:revision>
  <cp:lastPrinted>2017-08-14T17:05:25Z</cp:lastPrinted>
  <dcterms:created xsi:type="dcterms:W3CDTF">2017-08-14T16:20:35Z</dcterms:created>
  <dcterms:modified xsi:type="dcterms:W3CDTF">2017-08-14T17:11:59Z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ies>
</file>